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530" r:id="rId2"/>
    <p:sldId id="609" r:id="rId3"/>
    <p:sldId id="669" r:id="rId4"/>
    <p:sldId id="586" r:id="rId5"/>
    <p:sldId id="556" r:id="rId6"/>
    <p:sldId id="670" r:id="rId7"/>
    <p:sldId id="671" r:id="rId8"/>
    <p:sldId id="673" r:id="rId9"/>
    <p:sldId id="674" r:id="rId10"/>
    <p:sldId id="714" r:id="rId11"/>
    <p:sldId id="715" r:id="rId12"/>
    <p:sldId id="716" r:id="rId13"/>
    <p:sldId id="717" r:id="rId14"/>
    <p:sldId id="718" r:id="rId15"/>
    <p:sldId id="689" r:id="rId16"/>
    <p:sldId id="721" r:id="rId17"/>
    <p:sldId id="722" r:id="rId18"/>
    <p:sldId id="723" r:id="rId19"/>
    <p:sldId id="724" r:id="rId20"/>
    <p:sldId id="725" r:id="rId21"/>
    <p:sldId id="726" r:id="rId22"/>
    <p:sldId id="727" r:id="rId23"/>
    <p:sldId id="728" r:id="rId24"/>
    <p:sldId id="730" r:id="rId25"/>
    <p:sldId id="748" r:id="rId26"/>
    <p:sldId id="749" r:id="rId27"/>
    <p:sldId id="699" r:id="rId28"/>
    <p:sldId id="690" r:id="rId29"/>
    <p:sldId id="691" r:id="rId30"/>
    <p:sldId id="692" r:id="rId31"/>
    <p:sldId id="693" r:id="rId32"/>
    <p:sldId id="700" r:id="rId33"/>
    <p:sldId id="698" r:id="rId34"/>
    <p:sldId id="701" r:id="rId35"/>
    <p:sldId id="702" r:id="rId36"/>
    <p:sldId id="703" r:id="rId37"/>
    <p:sldId id="704" r:id="rId38"/>
    <p:sldId id="707" r:id="rId39"/>
    <p:sldId id="708" r:id="rId40"/>
    <p:sldId id="709" r:id="rId41"/>
    <p:sldId id="711" r:id="rId42"/>
    <p:sldId id="719" r:id="rId43"/>
    <p:sldId id="720" r:id="rId44"/>
    <p:sldId id="710" r:id="rId45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CCFFCC"/>
    <a:srgbClr val="FFCCCC"/>
    <a:srgbClr val="FFFF99"/>
    <a:srgbClr val="FFFFCC"/>
    <a:srgbClr val="FFCC99"/>
    <a:srgbClr val="FF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746" autoAdjust="0"/>
  </p:normalViewPr>
  <p:slideViewPr>
    <p:cSldViewPr>
      <p:cViewPr>
        <p:scale>
          <a:sx n="100" d="100"/>
          <a:sy n="100" d="100"/>
        </p:scale>
        <p:origin x="-43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0" rIns="96661" bIns="48330" numCol="1" anchor="t" anchorCtr="0" compatLnSpc="1">
            <a:prstTxWarp prst="textNoShape">
              <a:avLst/>
            </a:prstTxWarp>
          </a:bodyPr>
          <a:lstStyle>
            <a:lvl1pPr defTabSz="966035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0" rIns="96661" bIns="48330" numCol="1" anchor="t" anchorCtr="0" compatLnSpc="1">
            <a:prstTxWarp prst="textNoShape">
              <a:avLst/>
            </a:prstTxWarp>
          </a:bodyPr>
          <a:lstStyle>
            <a:lvl1pPr algn="r" defTabSz="966035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0" rIns="96661" bIns="48330" numCol="1" anchor="b" anchorCtr="0" compatLnSpc="1">
            <a:prstTxWarp prst="textNoShape">
              <a:avLst/>
            </a:prstTxWarp>
          </a:bodyPr>
          <a:lstStyle>
            <a:lvl1pPr defTabSz="966035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0" rIns="96661" bIns="4833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328FAFD-E468-4541-9107-3727353087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37293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0" rIns="96661" bIns="48330" numCol="1" anchor="t" anchorCtr="0" compatLnSpc="1">
            <a:prstTxWarp prst="textNoShape">
              <a:avLst/>
            </a:prstTxWarp>
          </a:bodyPr>
          <a:lstStyle>
            <a:lvl1pPr defTabSz="966035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6538" y="0"/>
            <a:ext cx="30543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0" rIns="96661" bIns="48330" numCol="1" anchor="t" anchorCtr="0" compatLnSpc="1">
            <a:prstTxWarp prst="textNoShape">
              <a:avLst/>
            </a:prstTxWarp>
          </a:bodyPr>
          <a:lstStyle>
            <a:lvl1pPr algn="r" defTabSz="966035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98513"/>
            <a:ext cx="5102225" cy="3827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864100"/>
            <a:ext cx="5284788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0" rIns="96661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Textformatierung des Masters zu bearbeiten.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9788"/>
            <a:ext cx="30543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0" rIns="96661" bIns="48330" numCol="1" anchor="b" anchorCtr="0" compatLnSpc="1">
            <a:prstTxWarp prst="textNoShape">
              <a:avLst/>
            </a:prstTxWarp>
          </a:bodyPr>
          <a:lstStyle>
            <a:lvl1pPr defTabSz="966035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6538" y="9729788"/>
            <a:ext cx="30543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0" rIns="96661" bIns="4833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FA0E7615-DF16-4E52-8CB7-C47414ACFF5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2552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566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1450" indent="-295246" defTabSz="982566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7333" indent="-234927" defTabSz="982566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1951" indent="-234927" defTabSz="982566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8153" indent="-234927" defTabSz="982566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95308" indent="-234927" defTabSz="982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52464" indent="-234927" defTabSz="982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09619" indent="-234927" defTabSz="982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66774" indent="-234927" defTabSz="982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42D6E6-4D03-4DB1-8E45-E92052B1B44C}" type="slidenum">
              <a:rPr lang="de-AT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de-AT" altLang="de-DE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20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433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dirty="0" smtClean="0">
                <a:solidFill>
                  <a:srgbClr val="7F7F7F"/>
                </a:solidFill>
                <a:cs typeface="Arial" pitchFamily="34" charset="0"/>
              </a:rPr>
              <a:t>Zielgruppenfindung, Befragung und Auswertung (für Planungsgrundlagen), Informationsabend </a:t>
            </a:r>
            <a:r>
              <a:rPr lang="de-DE" altLang="de-DE" sz="1800" dirty="0" err="1" smtClean="0">
                <a:solidFill>
                  <a:srgbClr val="7F7F7F"/>
                </a:solidFill>
                <a:cs typeface="Arial" pitchFamily="34" charset="0"/>
              </a:rPr>
              <a:t>MieterInnen</a:t>
            </a:r>
            <a:endParaRPr lang="de-DE" altLang="de-DE" sz="1800" dirty="0" smtClean="0">
              <a:solidFill>
                <a:srgbClr val="7F7F7F"/>
              </a:solidFill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E7615-DF16-4E52-8CB7-C47414ACFF5F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9791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dirty="0" smtClean="0">
                <a:solidFill>
                  <a:srgbClr val="7F7F7F"/>
                </a:solidFill>
                <a:cs typeface="Arial" pitchFamily="34" charset="0"/>
              </a:rPr>
              <a:t>Recherche Trends und Themen, Grobe Konzeption des </a:t>
            </a:r>
            <a:r>
              <a:rPr lang="de-DE" altLang="de-DE" sz="1800" dirty="0" err="1" smtClean="0">
                <a:solidFill>
                  <a:srgbClr val="7F7F7F"/>
                </a:solidFill>
                <a:cs typeface="Arial" pitchFamily="34" charset="0"/>
              </a:rPr>
              <a:t>Buddysystems</a:t>
            </a:r>
            <a:r>
              <a:rPr lang="de-DE" altLang="de-DE" sz="1800" dirty="0" smtClean="0">
                <a:solidFill>
                  <a:srgbClr val="7F7F7F"/>
                </a:solidFill>
                <a:cs typeface="Arial" pitchFamily="34" charset="0"/>
              </a:rPr>
              <a:t> und möglicher Umsetzungsformate</a:t>
            </a:r>
            <a:endParaRPr lang="de-DE" altLang="de-DE" sz="1600" dirty="0" smtClean="0">
              <a:solidFill>
                <a:srgbClr val="7F7F7F"/>
              </a:solidFill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E7615-DF16-4E52-8CB7-C47414ACFF5F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8842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26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233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28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29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30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33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35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36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90C4609-8A9B-463F-8A35-15F51E57FFF0}" type="slidenum">
              <a:rPr lang="de-AT" altLang="de-DE" sz="1200" smtClean="0"/>
              <a:pPr eaLnBrk="1" hangingPunct="1"/>
              <a:t>3</a:t>
            </a:fld>
            <a:endParaRPr lang="de-AT" altLang="de-DE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37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38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40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41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44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5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6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7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15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17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518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18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2515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82663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A6FCF3-8396-4EF1-84E2-AC51BECBE054}" type="slidenum">
              <a:rPr lang="de-AT" altLang="de-DE" sz="1200" smtClean="0"/>
              <a:pPr eaLnBrk="1" hangingPunct="1"/>
              <a:t>19</a:t>
            </a:fld>
            <a:endParaRPr lang="de-AT" alt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461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B702-0F15-4954-BBCA-A730F7B4DA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389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92B4-DA39-4559-97B3-073A59B5A71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38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76991-A7D7-451C-90DF-BE1F3A811CB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760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0AA65-1CDB-475E-8C17-2007CE5C96B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169" y="0"/>
            <a:ext cx="164711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2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2A944-27DE-45BE-9DEA-F03020C7EDE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669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901E-C66C-44DD-890D-616966EC09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574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065C0-AE62-4DA3-8EB6-5876D3960E3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908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7239000" y="0"/>
            <a:ext cx="1905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de-AT" altLang="de-DE" smtClean="0"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7285-3C80-4D3B-9D43-22D77DD9DC8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969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257A6-D6BC-43B5-8754-C2A24EFE4CA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26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0677-4315-4672-A695-68F32A4DA93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872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53CDF-DA2C-4B3B-87EA-238038354F8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183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Format des Titel-Masters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Textformatierung des Masters zu bearbeiten.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BC37F725-62C2-4AAE-875E-9DE8A2C7BA1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2" r:id="rId2"/>
    <p:sldLayoutId id="2147483754" r:id="rId3"/>
    <p:sldLayoutId id="2147483755" r:id="rId4"/>
    <p:sldLayoutId id="2147483756" r:id="rId5"/>
    <p:sldLayoutId id="2147483763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y2smart.a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" y="836613"/>
            <a:ext cx="7229475" cy="1143000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latin typeface="Avenir Book"/>
                <a:ea typeface="ＭＳ Ｐゴシック" pitchFamily="34" charset="-128"/>
                <a:cs typeface="Avenir Book"/>
              </a:rPr>
              <a:t>Way2Smart </a:t>
            </a:r>
            <a:br>
              <a:rPr lang="de-DE" altLang="de-DE" dirty="0" smtClean="0"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AT" altLang="de-DE" sz="1800" b="1" dirty="0" smtClean="0">
                <a:latin typeface="Avenir Book"/>
                <a:ea typeface="ＭＳ Ｐゴシック" pitchFamily="34" charset="-128"/>
                <a:cs typeface="Avenir Book"/>
              </a:rPr>
              <a:t>Start </a:t>
            </a:r>
            <a:r>
              <a:rPr lang="de-AT" altLang="de-DE" sz="1800" b="1" dirty="0" err="1" smtClean="0">
                <a:latin typeface="Avenir Book"/>
                <a:ea typeface="ＭＳ Ｐゴシック" pitchFamily="34" charset="-128"/>
                <a:cs typeface="Avenir Book"/>
              </a:rPr>
              <a:t>Up</a:t>
            </a:r>
            <a:r>
              <a:rPr lang="de-AT" altLang="de-DE" sz="1800" b="1" dirty="0" smtClean="0">
                <a:latin typeface="Avenir Book"/>
                <a:ea typeface="ＭＳ Ｐゴシック" pitchFamily="34" charset="-128"/>
                <a:cs typeface="Avenir Book"/>
              </a:rPr>
              <a:t> in eine sozial verträgliche, energieautonome Smart City</a:t>
            </a:r>
            <a:br>
              <a:rPr lang="de-AT" altLang="de-DE" sz="1800" b="1" dirty="0" smtClean="0"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AT" altLang="de-DE" sz="1800" b="1" dirty="0" smtClean="0">
                <a:latin typeface="Avenir Book"/>
                <a:ea typeface="ＭＳ Ｐゴシック" pitchFamily="34" charset="-128"/>
                <a:cs typeface="Avenir Book"/>
              </a:rPr>
              <a:t>Zwischenstand Sept 2016 mit Ergänzungen bis Dez 2016</a:t>
            </a:r>
            <a:r>
              <a:rPr lang="de-AT" altLang="de-DE" dirty="0" smtClean="0"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AT" altLang="de-DE" dirty="0" smtClean="0">
                <a:latin typeface="Avenir Book"/>
                <a:ea typeface="ＭＳ Ｐゴシック" pitchFamily="34" charset="-128"/>
                <a:cs typeface="Avenir Book"/>
              </a:rPr>
            </a:br>
            <a:endParaRPr lang="de-AT" altLang="de-DE" dirty="0" smtClean="0">
              <a:latin typeface="Avenir Book"/>
              <a:ea typeface="ＭＳ Ｐゴシック" pitchFamily="34" charset="-128"/>
              <a:cs typeface="Avenir Book"/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024" y="2029133"/>
            <a:ext cx="3171825" cy="31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00" name="Rectangle 3"/>
          <p:cNvSpPr txBox="1">
            <a:spLocks noChangeArrowheads="1"/>
          </p:cNvSpPr>
          <p:nvPr/>
        </p:nvSpPr>
        <p:spPr bwMode="auto">
          <a:xfrm>
            <a:off x="164188" y="5139680"/>
            <a:ext cx="8859837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altLang="de-DE" sz="1600" dirty="0" smtClean="0"/>
              <a:t>DI Thomas </a:t>
            </a:r>
            <a:r>
              <a:rPr lang="de-DE" altLang="de-DE" sz="1600" dirty="0" err="1" smtClean="0"/>
              <a:t>Zelger</a:t>
            </a:r>
            <a:r>
              <a:rPr lang="de-DE" altLang="de-DE" sz="1600" dirty="0" smtClean="0"/>
              <a:t>, FH Technikum Wien, Institut für erneuerbare Energie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altLang="de-DE" sz="1600" dirty="0"/>
              <a:t>Mag Veronika </a:t>
            </a:r>
            <a:r>
              <a:rPr lang="de-DE" altLang="de-DE" sz="1600" dirty="0" err="1"/>
              <a:t>Huemer</a:t>
            </a:r>
            <a:r>
              <a:rPr lang="de-DE" altLang="de-DE" sz="1600" dirty="0"/>
              <a:t> </a:t>
            </a:r>
            <a:r>
              <a:rPr lang="de-DE" altLang="de-DE" sz="1600" dirty="0" err="1"/>
              <a:t>Kals</a:t>
            </a:r>
            <a:r>
              <a:rPr lang="de-DE" altLang="de-DE" sz="1600" dirty="0"/>
              <a:t>, </a:t>
            </a:r>
            <a:r>
              <a:rPr lang="de-DE" altLang="de-DE" sz="1600" dirty="0" smtClean="0"/>
              <a:t>IBO, </a:t>
            </a:r>
            <a:r>
              <a:rPr lang="de-DE" altLang="de-DE" sz="1600" dirty="0"/>
              <a:t>Elisabeth </a:t>
            </a:r>
            <a:r>
              <a:rPr lang="de-DE" altLang="de-DE" sz="1600" dirty="0" err="1" smtClean="0"/>
              <a:t>Kerschbaum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Msc</a:t>
            </a:r>
            <a:r>
              <a:rPr lang="de-DE" altLang="de-DE" sz="1600" dirty="0" smtClean="0"/>
              <a:t>, IBO und Stadträtin Mobilität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altLang="de-DE" sz="1600" dirty="0" err="1" smtClean="0"/>
              <a:t>Arch</a:t>
            </a:r>
            <a:r>
              <a:rPr lang="de-DE" altLang="de-DE" sz="1600" dirty="0" smtClean="0"/>
              <a:t>. Ernst Gruber MA </a:t>
            </a:r>
            <a:r>
              <a:rPr lang="de-DE" altLang="de-DE" sz="1600" dirty="0" err="1" smtClean="0"/>
              <a:t>rch</a:t>
            </a:r>
            <a:r>
              <a:rPr lang="de-DE" altLang="de-DE" sz="1600" dirty="0" smtClean="0"/>
              <a:t>, </a:t>
            </a:r>
            <a:r>
              <a:rPr lang="de-DE" altLang="de-DE" sz="1600" dirty="0" err="1" smtClean="0"/>
              <a:t>Wohnbund</a:t>
            </a:r>
            <a:endParaRPr lang="de-DE" altLang="de-DE" sz="16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altLang="de-DE" sz="1600" dirty="0" smtClean="0"/>
              <a:t>Univ. </a:t>
            </a:r>
            <a:r>
              <a:rPr lang="de-DE" altLang="de-DE" sz="1600" dirty="0" err="1" smtClean="0"/>
              <a:t>Doz</a:t>
            </a:r>
            <a:r>
              <a:rPr lang="de-DE" altLang="de-DE" sz="1600" dirty="0" smtClean="0"/>
              <a:t>. Dr. Michael </a:t>
            </a:r>
            <a:r>
              <a:rPr lang="de-DE" altLang="de-DE" sz="1600" dirty="0" err="1" smtClean="0"/>
              <a:t>Ornetzeder</a:t>
            </a:r>
            <a:r>
              <a:rPr lang="de-DE" altLang="de-DE" sz="1600" dirty="0" smtClean="0"/>
              <a:t>, ITA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altLang="de-DE" sz="1600" dirty="0" smtClean="0"/>
              <a:t>Mag Bernhard Fürst, </a:t>
            </a:r>
            <a:r>
              <a:rPr lang="de-DE" altLang="de-DE" sz="1600" dirty="0" err="1" smtClean="0"/>
              <a:t>Traffix</a:t>
            </a:r>
            <a:endParaRPr lang="de-DE" altLang="de-DE" sz="16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altLang="de-DE" sz="1600" dirty="0" smtClean="0"/>
              <a:t>Ing. Alfred Zimmermann, Stadtrat für Energie und Umwelt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altLang="de-DE" sz="1800" b="1" dirty="0" smtClean="0">
                <a:latin typeface="Times New Roman" pitchFamily="18" charset="0"/>
              </a:rPr>
              <a:t/>
            </a:r>
            <a:br>
              <a:rPr lang="de-DE" altLang="de-DE" sz="1800" b="1" dirty="0" smtClean="0">
                <a:latin typeface="Times New Roman" pitchFamily="18" charset="0"/>
              </a:rPr>
            </a:br>
            <a:endParaRPr lang="de-DE" altLang="de-DE" sz="1800" b="1" dirty="0" smtClean="0">
              <a:latin typeface="Times New Roman" pitchFamily="18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79" y="2029133"/>
            <a:ext cx="347821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uppieren 17"/>
          <p:cNvGrpSpPr>
            <a:grpSpLocks/>
          </p:cNvGrpSpPr>
          <p:nvPr/>
        </p:nvGrpSpPr>
        <p:grpSpPr bwMode="auto">
          <a:xfrm>
            <a:off x="2124075" y="1756083"/>
            <a:ext cx="3594100" cy="3376612"/>
            <a:chOff x="251520" y="1844824"/>
            <a:chExt cx="4896544" cy="3410554"/>
          </a:xfrm>
        </p:grpSpPr>
        <p:pic>
          <p:nvPicPr>
            <p:cNvPr id="410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132856"/>
              <a:ext cx="4824536" cy="31225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Gerade Verbindung mit Pfeil 9"/>
            <p:cNvCxnSpPr/>
            <p:nvPr/>
          </p:nvCxnSpPr>
          <p:spPr>
            <a:xfrm>
              <a:off x="1114472" y="2492621"/>
              <a:ext cx="1152763" cy="1008574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flipH="1" flipV="1">
              <a:off x="1332912" y="2276154"/>
              <a:ext cx="1150601" cy="1008575"/>
            </a:xfrm>
            <a:prstGeom prst="straightConnector1">
              <a:avLst/>
            </a:prstGeom>
            <a:ln w="508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6" name="Textfeld 16"/>
            <p:cNvSpPr txBox="1">
              <a:spLocks noChangeArrowheads="1"/>
            </p:cNvSpPr>
            <p:nvPr/>
          </p:nvSpPr>
          <p:spPr bwMode="auto">
            <a:xfrm>
              <a:off x="251520" y="1844824"/>
              <a:ext cx="3672408" cy="310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622504" cy="1143000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de-DE" altLang="de-DE" sz="40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</a:t>
            </a: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Jahr: </a:t>
            </a:r>
            <a: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1a </a:t>
            </a:r>
            <a:r>
              <a:rPr lang="de-DE" altLang="de-DE" sz="2400" dirty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Bauprojekt/</a:t>
            </a:r>
            <a:r>
              <a:rPr lang="de-DE" altLang="de-DE" sz="2400" dirty="0" err="1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Testbed</a:t>
            </a: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 </a:t>
            </a:r>
            <a:endParaRPr lang="de-DE" sz="2400" dirty="0">
              <a:solidFill>
                <a:srgbClr val="808080"/>
              </a:solidFill>
              <a:latin typeface="Avenir Book"/>
              <a:cs typeface="Avenir Book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17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AP </a:t>
            </a:r>
            <a:r>
              <a:rPr lang="de-DE" altLang="de-DE" sz="17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4 </a:t>
            </a:r>
            <a:r>
              <a:rPr lang="de-DE" altLang="de-DE" sz="17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– </a:t>
            </a:r>
            <a:r>
              <a:rPr lang="de-DE" altLang="de-DE" sz="17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Innovative Energieversorgung </a:t>
            </a:r>
            <a:r>
              <a:rPr lang="de-DE" altLang="de-DE" sz="17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– Optimierung Eigenverbrauchsanteil</a:t>
            </a:r>
          </a:p>
          <a:p>
            <a:pPr marL="0" indent="0">
              <a:buNone/>
            </a:pPr>
            <a:r>
              <a:rPr lang="de-DE" altLang="de-DE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Innovative Energieversorgung</a:t>
            </a: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Erstellung Energiekonzept way2smart </a:t>
            </a:r>
          </a:p>
          <a:p>
            <a:pPr lvl="1"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Dimensionierung für Versorgung 4geschossige Variante</a:t>
            </a: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Berechnung Qualitative Varianten</a:t>
            </a:r>
          </a:p>
          <a:p>
            <a:pPr lvl="1"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Basis-midi-OIB für Entscheidung Gemeinderat</a:t>
            </a: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Lebenszykluskostenberechnung, Lebenszyklusanalyse</a:t>
            </a:r>
          </a:p>
          <a:p>
            <a:pPr>
              <a:buFont typeface="Wingdings" charset="2"/>
              <a:buChar char="ü"/>
            </a:pPr>
            <a:endParaRPr lang="de-DE" sz="24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0" indent="0" algn="r">
              <a:buNone/>
            </a:pPr>
            <a:r>
              <a:rPr lang="de-DE" sz="2400" dirty="0" smtClean="0">
                <a:solidFill>
                  <a:srgbClr val="FF0000"/>
                </a:solidFill>
                <a:latin typeface="Avenir Book"/>
                <a:cs typeface="Avenir Book"/>
              </a:rPr>
              <a:t>Exkurs Innovative Energieversorgung</a:t>
            </a:r>
            <a:endParaRPr lang="de-DE" sz="24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04146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622504" cy="1143000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de-DE" altLang="de-DE" sz="40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</a:t>
            </a: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Jahr: </a:t>
            </a:r>
            <a: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1a </a:t>
            </a:r>
            <a:r>
              <a:rPr lang="de-DE" altLang="de-DE" sz="2400" dirty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Bauprojekt/</a:t>
            </a:r>
            <a:r>
              <a:rPr lang="de-DE" altLang="de-DE" sz="2400" dirty="0" err="1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Testbed</a:t>
            </a: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 </a:t>
            </a:r>
            <a:endParaRPr lang="de-DE" sz="2400" dirty="0">
              <a:solidFill>
                <a:srgbClr val="808080"/>
              </a:solidFill>
              <a:latin typeface="Avenir Book"/>
              <a:cs typeface="Avenir Book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17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AP </a:t>
            </a:r>
            <a:r>
              <a:rPr lang="de-DE" altLang="de-DE" sz="17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4 </a:t>
            </a:r>
            <a:r>
              <a:rPr lang="de-DE" altLang="de-DE" sz="17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– </a:t>
            </a:r>
            <a:r>
              <a:rPr lang="de-DE" altLang="de-DE" sz="1700" dirty="0" smtClean="0">
                <a:latin typeface="Avenir Book"/>
                <a:ea typeface="ＭＳ Ｐゴシック" pitchFamily="34" charset="-128"/>
                <a:cs typeface="Avenir Book"/>
              </a:rPr>
              <a:t>Innovative Energieversorgung </a:t>
            </a:r>
            <a:r>
              <a:rPr lang="de-DE" altLang="de-DE" sz="17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– </a:t>
            </a:r>
            <a:r>
              <a:rPr lang="de-DE" altLang="de-DE" sz="17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Optimierung Eigenverbrauchsanteil</a:t>
            </a:r>
          </a:p>
          <a:p>
            <a:pPr marL="0" indent="0">
              <a:buNone/>
            </a:pPr>
            <a:r>
              <a:rPr lang="de-DE" altLang="de-DE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Optimierung Eigenverbrauchsanteil</a:t>
            </a: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Berechnung technische Ausstattung</a:t>
            </a:r>
          </a:p>
          <a:p>
            <a:pPr lvl="1"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MRS,  thermische Speicher, etc.</a:t>
            </a: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Berechnung finanzielles Anreizsystem für </a:t>
            </a:r>
            <a:r>
              <a:rPr lang="de-DE" sz="2400" dirty="0" err="1" smtClean="0">
                <a:solidFill>
                  <a:srgbClr val="000000"/>
                </a:solidFill>
                <a:latin typeface="Avenir Book"/>
                <a:cs typeface="Avenir Book"/>
              </a:rPr>
              <a:t>MieterInnen</a:t>
            </a:r>
            <a:endParaRPr lang="de-DE" sz="24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 lvl="1"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Kostenreduktion für Eigenverbrauchsanteil</a:t>
            </a: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Grobkonzept </a:t>
            </a:r>
            <a:r>
              <a:rPr lang="de-DE" sz="2400" dirty="0" err="1" smtClean="0">
                <a:solidFill>
                  <a:srgbClr val="000000"/>
                </a:solidFill>
                <a:latin typeface="Avenir Book"/>
                <a:cs typeface="Avenir Book"/>
              </a:rPr>
              <a:t>NutzerInnenschulung</a:t>
            </a: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 </a:t>
            </a:r>
          </a:p>
          <a:p>
            <a:pPr marL="457200" lvl="1" indent="0">
              <a:buNone/>
            </a:pPr>
            <a:r>
              <a:rPr lang="de-DE" sz="2000" dirty="0">
                <a:solidFill>
                  <a:srgbClr val="000000"/>
                </a:solidFill>
                <a:latin typeface="Avenir Book"/>
                <a:cs typeface="Avenir Book"/>
              </a:rPr>
              <a:t>s</a:t>
            </a:r>
            <a:r>
              <a:rPr lang="de-DE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iehe 1b, Soziales Miteinander, Buddy-System</a:t>
            </a:r>
            <a:endParaRPr lang="de-DE" sz="2400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085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622504" cy="1143000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de-DE" altLang="de-DE" sz="40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</a:t>
            </a: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Jahr: </a:t>
            </a:r>
            <a: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1a </a:t>
            </a:r>
            <a:r>
              <a:rPr lang="de-DE" altLang="de-DE" sz="2400" dirty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Bauprojekt/</a:t>
            </a:r>
            <a:r>
              <a:rPr lang="de-DE" altLang="de-DE" sz="2400" dirty="0" err="1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Testbed</a:t>
            </a: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 </a:t>
            </a:r>
            <a:endParaRPr lang="de-DE" sz="2400" dirty="0">
              <a:solidFill>
                <a:srgbClr val="808080"/>
              </a:solidFill>
              <a:latin typeface="Avenir Book"/>
              <a:cs typeface="Avenir Book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17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AP 7</a:t>
            </a:r>
            <a:r>
              <a:rPr lang="de-DE" altLang="de-DE" sz="17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 – </a:t>
            </a:r>
            <a:r>
              <a:rPr lang="de-DE" altLang="de-DE" sz="17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Umsetzung smarte Minisiedlung </a:t>
            </a:r>
            <a:r>
              <a:rPr lang="de-DE" altLang="de-DE" sz="1700" dirty="0" err="1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Kreuzensteinerstr</a:t>
            </a:r>
            <a:r>
              <a:rPr lang="de-DE" altLang="de-DE" sz="17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./</a:t>
            </a:r>
            <a:r>
              <a:rPr lang="de-DE" altLang="de-DE" sz="1700" dirty="0" err="1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Leobendorferstr</a:t>
            </a:r>
            <a:r>
              <a:rPr lang="de-DE" altLang="de-DE" sz="17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.</a:t>
            </a:r>
            <a:endParaRPr lang="de-DE" altLang="de-DE" sz="1700" dirty="0">
              <a:solidFill>
                <a:srgbClr val="60C99C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 marL="0" indent="0">
              <a:buNone/>
            </a:pPr>
            <a:r>
              <a:rPr lang="de-DE" altLang="de-DE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Variantenberechnungen</a:t>
            </a:r>
          </a:p>
          <a:p>
            <a:pPr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Detailliert für Ausgangsvariante 4geschossig</a:t>
            </a:r>
          </a:p>
          <a:p>
            <a:pPr lvl="1">
              <a:buFont typeface="Wingdings" charset="2"/>
              <a:buChar char="Ø"/>
            </a:pPr>
            <a:r>
              <a:rPr lang="de-DE" sz="16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Anpassung an Grundsatzbeschluss 3geschossig Anfang 2017</a:t>
            </a:r>
            <a:endParaRPr lang="de-DE" sz="1800" dirty="0" smtClean="0">
              <a:solidFill>
                <a:srgbClr val="000000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Qualitative Varianten (Basis-Midi-OIB)</a:t>
            </a:r>
          </a:p>
          <a:p>
            <a:pPr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Quantitative Varianten (Ausgangsvariante, reduziertes Bauvolumen)</a:t>
            </a:r>
          </a:p>
          <a:p>
            <a:pPr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Baukosten – Errichtungskosten – Finanzierungskosten</a:t>
            </a:r>
          </a:p>
          <a:p>
            <a:pPr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Netto-Mietzinsgrundlage – Betriebskosten – Energiekosten</a:t>
            </a:r>
          </a:p>
          <a:p>
            <a:pPr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Lebenszykluskosten – Liquidität - Kapitalaufbau</a:t>
            </a:r>
            <a:endParaRPr lang="de-DE" sz="2000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0813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622504" cy="1143000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de-DE" altLang="de-DE" sz="40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</a:t>
            </a: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Jahr: </a:t>
            </a:r>
            <a: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1a </a:t>
            </a:r>
            <a:r>
              <a:rPr lang="de-DE" altLang="de-DE" sz="2400" dirty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Bauprojekt/</a:t>
            </a:r>
            <a:r>
              <a:rPr lang="de-DE" altLang="de-DE" sz="2400" dirty="0" err="1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Testbed</a:t>
            </a: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 </a:t>
            </a:r>
            <a:endParaRPr lang="de-DE" sz="2400" dirty="0">
              <a:solidFill>
                <a:srgbClr val="808080"/>
              </a:solidFill>
              <a:latin typeface="Avenir Book"/>
              <a:cs typeface="Avenir Book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17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AP 7</a:t>
            </a:r>
            <a:r>
              <a:rPr lang="de-DE" altLang="de-DE" sz="17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 – </a:t>
            </a:r>
            <a:r>
              <a:rPr lang="de-DE" altLang="de-DE" sz="17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Umsetzung smarte Minisiedlung </a:t>
            </a:r>
            <a:r>
              <a:rPr lang="de-DE" altLang="de-DE" sz="1700" dirty="0" err="1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Kreuzensteinerstr</a:t>
            </a:r>
            <a:r>
              <a:rPr lang="de-DE" altLang="de-DE" sz="17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./</a:t>
            </a:r>
            <a:r>
              <a:rPr lang="de-DE" altLang="de-DE" sz="1700" dirty="0" err="1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Leobendorferstr</a:t>
            </a:r>
            <a:r>
              <a:rPr lang="de-DE" altLang="de-DE" sz="17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.</a:t>
            </a:r>
            <a:endParaRPr lang="de-DE" altLang="de-DE" sz="1700" dirty="0">
              <a:solidFill>
                <a:srgbClr val="60C99C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 marL="0" indent="0">
              <a:buNone/>
            </a:pPr>
            <a:r>
              <a:rPr lang="de-DE" altLang="de-DE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Einrichtung Projektgremium</a:t>
            </a:r>
          </a:p>
          <a:p>
            <a:pPr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Besetzt: Politik, Verwaltung, Bauherrenvertretung, Hausverwaltung</a:t>
            </a:r>
            <a:endParaRPr lang="de-DE" sz="1800" dirty="0" smtClean="0">
              <a:solidFill>
                <a:srgbClr val="000000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Aufgabe: Abstimmung Forschungsprojekt – Schwerpunkt Bauprojekt</a:t>
            </a:r>
          </a:p>
          <a:p>
            <a:pPr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Diskussion der Empfehlungen aus dem Forschungsprojekt</a:t>
            </a:r>
          </a:p>
          <a:p>
            <a:pPr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Vorbereitung der Entscheidungen des Gemeinderates</a:t>
            </a:r>
          </a:p>
        </p:txBody>
      </p:sp>
    </p:spTree>
    <p:extLst>
      <p:ext uri="{BB962C8B-B14F-4D97-AF65-F5344CB8AC3E}">
        <p14:creationId xmlns:p14="http://schemas.microsoft.com/office/powerpoint/2010/main" val="422413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622504" cy="1143000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de-DE" altLang="de-DE" sz="40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</a:t>
            </a: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Jahr: </a:t>
            </a:r>
            <a: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1a </a:t>
            </a:r>
            <a:r>
              <a:rPr lang="de-DE" altLang="de-DE" sz="2400" dirty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Bauprojekt/</a:t>
            </a:r>
            <a:r>
              <a:rPr lang="de-DE" altLang="de-DE" sz="2400" dirty="0" err="1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Testbed</a:t>
            </a: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 </a:t>
            </a:r>
            <a:endParaRPr lang="de-DE" sz="2400" dirty="0">
              <a:solidFill>
                <a:srgbClr val="808080"/>
              </a:solidFill>
              <a:latin typeface="Avenir Book"/>
              <a:cs typeface="Avenir Book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17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AP 7</a:t>
            </a:r>
            <a:r>
              <a:rPr lang="de-DE" altLang="de-DE" sz="17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 – </a:t>
            </a:r>
            <a:r>
              <a:rPr lang="de-DE" altLang="de-DE" sz="17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Umsetzung smarte Minisiedlung </a:t>
            </a:r>
            <a:r>
              <a:rPr lang="de-DE" altLang="de-DE" sz="1700" dirty="0" err="1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Kreuzensteinerstr</a:t>
            </a:r>
            <a:r>
              <a:rPr lang="de-DE" altLang="de-DE" sz="17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./</a:t>
            </a:r>
            <a:r>
              <a:rPr lang="de-DE" altLang="de-DE" sz="1700" dirty="0" err="1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Leobendorferstr</a:t>
            </a:r>
            <a:r>
              <a:rPr lang="de-DE" altLang="de-DE" sz="17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.</a:t>
            </a:r>
            <a:endParaRPr lang="de-DE" altLang="de-DE" sz="1700" dirty="0">
              <a:solidFill>
                <a:srgbClr val="60C99C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 marL="0" indent="0">
              <a:buNone/>
            </a:pPr>
            <a:r>
              <a:rPr lang="de-DE" altLang="de-DE" sz="24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Beauftragung Machbarkeitsstudie und Bauherrenvertretung</a:t>
            </a:r>
          </a:p>
          <a:p>
            <a:pPr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Machbarkeitsstudie POS-Architekten als Grundlage für Einreichung (Anmeldung) Wohnbauförderung</a:t>
            </a:r>
            <a:endParaRPr lang="de-DE" sz="1800" dirty="0" smtClean="0">
              <a:solidFill>
                <a:srgbClr val="000000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Ausschreibung und Beauftragung Bauherrenvertretung</a:t>
            </a:r>
          </a:p>
        </p:txBody>
      </p:sp>
    </p:spTree>
    <p:extLst>
      <p:ext uri="{BB962C8B-B14F-4D97-AF65-F5344CB8AC3E}">
        <p14:creationId xmlns:p14="http://schemas.microsoft.com/office/powerpoint/2010/main" val="296152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109538" y="1898898"/>
            <a:ext cx="7126287" cy="441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de-DE" altLang="de-DE" sz="2000" dirty="0">
                <a:latin typeface="Avenir Book"/>
                <a:cs typeface="Avenir Book"/>
              </a:rPr>
              <a:t>Detaillierte Variantenberechnungen Bauprojekt</a:t>
            </a:r>
            <a:endParaRPr lang="de-DE" altLang="de-DE" sz="1600" dirty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de-DE" altLang="de-DE" sz="1600" dirty="0">
                <a:latin typeface="Avenir Book"/>
                <a:cs typeface="Avenir Book"/>
              </a:rPr>
              <a:t>Anpassung an „neue Ausgangsvariante“ </a:t>
            </a:r>
            <a:r>
              <a:rPr lang="de-DE" altLang="de-DE" sz="1600" dirty="0" smtClean="0">
                <a:latin typeface="Avenir Book"/>
                <a:cs typeface="Avenir Book"/>
              </a:rPr>
              <a:t>erforderlich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de-DE" altLang="de-DE" sz="2000" dirty="0" smtClean="0">
                <a:latin typeface="Avenir Book"/>
                <a:cs typeface="Avenir Book"/>
              </a:rPr>
              <a:t>Wohnbauförderung Antrag anpassen</a:t>
            </a:r>
            <a:endParaRPr lang="de-DE" altLang="de-DE" dirty="0" smtClean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Nach Einreichplanung (Reduktion des eingereichten Projektes ist möglich)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de-DE" altLang="de-DE" sz="2000" dirty="0" smtClean="0">
                <a:latin typeface="Avenir Book"/>
                <a:cs typeface="Avenir Book"/>
              </a:rPr>
              <a:t>Projektsteuerung (Bauherrenvertretung)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Fertigstellung der Planungsausschreibungen durch </a:t>
            </a:r>
            <a:r>
              <a:rPr lang="de-DE" altLang="de-DE" sz="1600" dirty="0" err="1" smtClean="0">
                <a:latin typeface="Avenir Book"/>
                <a:cs typeface="Avenir Book"/>
              </a:rPr>
              <a:t>raum&amp;kommunikation</a:t>
            </a:r>
            <a:endParaRPr lang="de-DE" altLang="de-DE" sz="1600" dirty="0" smtClean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Aktualisierung Bauzeitplan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Totalunternehmer-Ausschreibung durch Stadtgemeinde 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endParaRPr lang="de-DE" altLang="de-DE" sz="1600" dirty="0">
              <a:latin typeface="Avenir Book"/>
              <a:cs typeface="Avenir Book"/>
            </a:endParaRPr>
          </a:p>
          <a:p>
            <a:pPr marL="449262" lvl="1" indent="0" eaLnBrk="1" hangingPunct="1">
              <a:lnSpc>
                <a:spcPct val="90000"/>
              </a:lnSpc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>
                <a:latin typeface="Avenir Book"/>
                <a:cs typeface="Avenir Book"/>
              </a:rPr>
              <a:t/>
            </a:r>
            <a:br>
              <a:rPr lang="de-DE" altLang="de-DE" sz="2000" dirty="0">
                <a:latin typeface="Avenir Book"/>
                <a:cs typeface="Avenir Book"/>
              </a:rPr>
            </a:br>
            <a:endParaRPr lang="de-DE" altLang="de-DE" sz="2000" dirty="0">
              <a:latin typeface="Avenir Book"/>
              <a:cs typeface="Avenir Book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341784"/>
            <a:ext cx="7126287" cy="1143000"/>
          </a:xfrm>
        </p:spPr>
        <p:txBody>
          <a:bodyPr/>
          <a:lstStyle/>
          <a:p>
            <a:pPr marL="571500" indent="-571500" eaLnBrk="1" hangingPunct="1">
              <a:buFont typeface="Wingdings" charset="2"/>
              <a:buChar char="Ø"/>
            </a:pP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Nächste Schritte/Zeitplan</a:t>
            </a:r>
            <a:b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1a Bauprojekt/</a:t>
            </a:r>
            <a:r>
              <a:rPr lang="de-DE" altLang="de-DE" sz="2400" dirty="0" err="1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Testbed</a:t>
            </a:r>
            <a:endParaRPr lang="de-AT" altLang="de-DE" sz="2400" dirty="0" smtClean="0">
              <a:solidFill>
                <a:srgbClr val="808080"/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9887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3759201"/>
            <a:ext cx="9144000" cy="2575243"/>
          </a:xfrm>
        </p:spPr>
        <p:txBody>
          <a:bodyPr anchor="t">
            <a:normAutofit/>
          </a:bodyPr>
          <a:lstStyle/>
          <a:p>
            <a:r>
              <a:rPr lang="de-AT" sz="3600" dirty="0" smtClean="0">
                <a:latin typeface="Avenir Book"/>
                <a:cs typeface="Avenir Book"/>
              </a:rPr>
              <a:t>´Stand des Forschungsprojektes:</a:t>
            </a:r>
            <a:r>
              <a:rPr lang="de-AT" sz="3600" dirty="0">
                <a:latin typeface="Avenir Book"/>
                <a:cs typeface="Avenir Book"/>
              </a:rPr>
              <a:t/>
            </a:r>
            <a:br>
              <a:rPr lang="de-AT" sz="3600" dirty="0">
                <a:latin typeface="Avenir Book"/>
                <a:cs typeface="Avenir Book"/>
              </a:rPr>
            </a:br>
            <a:r>
              <a:rPr lang="de-AT" sz="3600" dirty="0">
                <a:solidFill>
                  <a:srgbClr val="60C99C"/>
                </a:solidFill>
                <a:latin typeface="Avenir Book"/>
                <a:cs typeface="Avenir Book"/>
              </a:rPr>
              <a:t>1 b</a:t>
            </a:r>
            <a:br>
              <a:rPr lang="de-AT" sz="3600" dirty="0">
                <a:solidFill>
                  <a:srgbClr val="60C99C"/>
                </a:solidFill>
                <a:latin typeface="Avenir Book"/>
                <a:cs typeface="Avenir Book"/>
              </a:rPr>
            </a:br>
            <a:r>
              <a:rPr lang="de-AT" sz="3600" dirty="0">
                <a:solidFill>
                  <a:srgbClr val="60C99C"/>
                </a:solidFill>
                <a:latin typeface="Avenir Book"/>
                <a:cs typeface="Avenir Book"/>
              </a:rPr>
              <a:t>„</a:t>
            </a:r>
            <a:r>
              <a:rPr lang="de-AT" sz="3600" dirty="0" smtClean="0">
                <a:solidFill>
                  <a:srgbClr val="60C99C"/>
                </a:solidFill>
                <a:latin typeface="Avenir Book"/>
                <a:cs typeface="Avenir Book"/>
              </a:rPr>
              <a:t>Soziales Miteinander“ </a:t>
            </a:r>
            <a:endParaRPr lang="de-AT" sz="3600" dirty="0">
              <a:solidFill>
                <a:srgbClr val="60C99C"/>
              </a:solidFill>
              <a:latin typeface="Avenir Book"/>
              <a:cs typeface="Avenir Book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208" y="655126"/>
            <a:ext cx="352958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6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109538" y="2348880"/>
            <a:ext cx="712628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2400" dirty="0" smtClean="0">
                <a:latin typeface="Avenir Book"/>
                <a:cs typeface="Avenir Book"/>
              </a:rPr>
              <a:t>Anpassung Zeitplan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800" dirty="0" err="1" smtClean="0">
                <a:latin typeface="Avenir Book"/>
                <a:cs typeface="Avenir Book"/>
              </a:rPr>
              <a:t>Akkordierung</a:t>
            </a:r>
            <a:r>
              <a:rPr lang="de-DE" altLang="de-DE" sz="1800" dirty="0" smtClean="0">
                <a:latin typeface="Avenir Book"/>
                <a:cs typeface="Avenir Book"/>
              </a:rPr>
              <a:t> Beteiligungsfahrplan mit Projektfahrplan (abhängig von </a:t>
            </a:r>
            <a:r>
              <a:rPr lang="de-DE" altLang="de-DE" sz="1800" dirty="0" err="1" smtClean="0">
                <a:latin typeface="Avenir Book"/>
                <a:cs typeface="Avenir Book"/>
              </a:rPr>
              <a:t>PlanerInnen</a:t>
            </a:r>
            <a:r>
              <a:rPr lang="de-DE" altLang="de-DE" sz="1800" dirty="0" smtClean="0">
                <a:latin typeface="Avenir Book"/>
                <a:cs typeface="Avenir Book"/>
              </a:rPr>
              <a:t>-Beauftragung)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Erweiterung Zielgruppenfindung </a:t>
            </a:r>
            <a:endParaRPr lang="de-DE" altLang="de-DE" sz="1400" dirty="0" smtClean="0">
              <a:latin typeface="Avenir Book"/>
              <a:cs typeface="Avenir Book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2400" dirty="0" smtClean="0">
                <a:latin typeface="Avenir Book"/>
                <a:cs typeface="Avenir Book"/>
              </a:rPr>
              <a:t>Bauvolumen dreigeschossig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Anpassung Prioritäten Beteiligung </a:t>
            </a:r>
            <a:r>
              <a:rPr lang="de-DE" altLang="de-DE" sz="1800" dirty="0" err="1" smtClean="0">
                <a:latin typeface="Avenir Book"/>
                <a:cs typeface="Avenir Book"/>
              </a:rPr>
              <a:t>AnrainerInnen</a:t>
            </a:r>
            <a:endParaRPr lang="de-DE" altLang="de-DE" sz="1800" dirty="0" smtClean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Anpassung Wohnkostenberechnungen</a:t>
            </a:r>
            <a:endParaRPr lang="de-DE" altLang="de-DE" sz="2000" dirty="0" smtClean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>
                <a:latin typeface="Avenir Book"/>
                <a:cs typeface="Avenir Book"/>
              </a:rPr>
              <a:t/>
            </a:r>
            <a:br>
              <a:rPr lang="de-DE" altLang="de-DE" sz="2000" dirty="0">
                <a:latin typeface="Avenir Book"/>
                <a:cs typeface="Avenir Book"/>
              </a:rPr>
            </a:br>
            <a:endParaRPr lang="de-DE" altLang="de-DE" sz="2000" dirty="0">
              <a:latin typeface="Avenir Book"/>
              <a:cs typeface="Avenir Book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629816"/>
            <a:ext cx="7126287" cy="1143000"/>
          </a:xfrm>
        </p:spPr>
        <p:txBody>
          <a:bodyPr/>
          <a:lstStyle/>
          <a:p>
            <a:pPr eaLnBrk="1" hangingPunct="1"/>
            <a:r>
              <a:rPr lang="de-DE" altLang="de-DE" sz="3200" dirty="0" smtClean="0">
                <a:solidFill>
                  <a:schemeClr val="accent5">
                    <a:lumMod val="75000"/>
                  </a:schemeClr>
                </a:solidFill>
                <a:latin typeface="Avenir Book"/>
                <a:ea typeface="ＭＳ Ｐゴシック" pitchFamily="34" charset="-128"/>
                <a:cs typeface="Avenir Book"/>
              </a:rPr>
              <a:t>Aktuell: Projektanpassung an den Grundsatzbeschluss GR</a:t>
            </a:r>
            <a:r>
              <a:rPr lang="de-DE" altLang="de-DE" sz="36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36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1b Soziales Miteinander</a:t>
            </a:r>
            <a:endParaRPr lang="de-AT" altLang="de-DE" sz="2400" dirty="0" smtClean="0">
              <a:solidFill>
                <a:srgbClr val="808080"/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5595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629816"/>
            <a:ext cx="7126287" cy="1143000"/>
          </a:xfrm>
        </p:spPr>
        <p:txBody>
          <a:bodyPr/>
          <a:lstStyle/>
          <a:p>
            <a:pPr eaLnBrk="1" hangingPunct="1"/>
            <a:r>
              <a:rPr lang="de-DE" altLang="de-DE" sz="3200" dirty="0" smtClean="0">
                <a:solidFill>
                  <a:schemeClr val="accent5">
                    <a:lumMod val="75000"/>
                  </a:schemeClr>
                </a:solidFill>
                <a:latin typeface="Avenir Book"/>
                <a:ea typeface="ＭＳ Ｐゴシック" pitchFamily="34" charset="-128"/>
                <a:cs typeface="Avenir Book"/>
              </a:rPr>
              <a:t>Aktuell: Projektanpassung an den Grundsatzbeschluss GR</a:t>
            </a:r>
            <a:r>
              <a:rPr lang="de-DE" altLang="de-DE" sz="36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36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1b Soziales Miteinander</a:t>
            </a:r>
            <a:endParaRPr lang="de-AT" altLang="de-DE" sz="2400" dirty="0" smtClean="0">
              <a:solidFill>
                <a:srgbClr val="808080"/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21651" t="24100" r="17713" b="15701"/>
          <a:stretch/>
        </p:blipFill>
        <p:spPr>
          <a:xfrm>
            <a:off x="395536" y="1988840"/>
            <a:ext cx="851034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8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701824"/>
            <a:ext cx="7126287" cy="1503040"/>
          </a:xfrm>
        </p:spPr>
        <p:txBody>
          <a:bodyPr/>
          <a:lstStyle/>
          <a:p>
            <a:pPr eaLnBrk="1" hangingPunct="1"/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Auswirkungen </a:t>
            </a:r>
            <a:b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auf Zwischenbericht AP 5 und 6</a:t>
            </a:r>
            <a:r>
              <a:rPr lang="de-DE" altLang="de-DE" sz="32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32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1b Soziales Miteinander</a:t>
            </a:r>
            <a:r>
              <a:rPr lang="de-DE" altLang="de-DE" sz="3600" dirty="0"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3600" dirty="0">
                <a:latin typeface="Avenir Book"/>
                <a:ea typeface="ＭＳ Ｐゴシック" pitchFamily="34" charset="-128"/>
                <a:cs typeface="Avenir Book"/>
              </a:rPr>
            </a:br>
            <a:endParaRPr lang="de-AT" altLang="de-DE" dirty="0" smtClean="0">
              <a:solidFill>
                <a:srgbClr val="FF0000"/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36096" y="2060848"/>
            <a:ext cx="30963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ü"/>
            </a:pPr>
            <a:r>
              <a:rPr lang="de-DE" sz="1000" dirty="0" smtClean="0">
                <a:solidFill>
                  <a:srgbClr val="60C99C"/>
                </a:solidFill>
              </a:rPr>
              <a:t>Baukostenvergleiche mit anderen Projekten (in Abstimmung mit Bauherrenvertretung)</a:t>
            </a:r>
          </a:p>
          <a:p>
            <a:pPr marL="171450" indent="-171450">
              <a:buFont typeface="Wingdings" charset="2"/>
              <a:buChar char="ü"/>
            </a:pPr>
            <a:r>
              <a:rPr lang="de-DE" sz="1000" dirty="0" smtClean="0">
                <a:solidFill>
                  <a:srgbClr val="60C99C"/>
                </a:solidFill>
              </a:rPr>
              <a:t>Vorprojekt </a:t>
            </a:r>
            <a:r>
              <a:rPr lang="de-DE" sz="1000" dirty="0" err="1" smtClean="0">
                <a:solidFill>
                  <a:srgbClr val="60C99C"/>
                </a:solidFill>
              </a:rPr>
              <a:t>Stockerauerstraße</a:t>
            </a:r>
            <a:r>
              <a:rPr lang="de-DE" sz="1000" dirty="0" smtClean="0">
                <a:solidFill>
                  <a:srgbClr val="60C99C"/>
                </a:solidFill>
              </a:rPr>
              <a:t>: Baubeginn 12/2016 </a:t>
            </a:r>
          </a:p>
          <a:p>
            <a:endParaRPr lang="de-DE" sz="1000" dirty="0" smtClean="0">
              <a:solidFill>
                <a:srgbClr val="60C99C"/>
              </a:solidFill>
            </a:endParaRPr>
          </a:p>
          <a:p>
            <a:pPr marL="171450" indent="-171450">
              <a:buFont typeface="Wingdings" charset="2"/>
              <a:buChar char="Ø"/>
            </a:pPr>
            <a:r>
              <a:rPr lang="de-DE" sz="1000" dirty="0" smtClean="0">
                <a:solidFill>
                  <a:srgbClr val="60C99C"/>
                </a:solidFill>
              </a:rPr>
              <a:t>Anpassung an neue Ausgangsvariante</a:t>
            </a:r>
          </a:p>
          <a:p>
            <a:endParaRPr lang="de-DE" sz="1000" dirty="0">
              <a:solidFill>
                <a:srgbClr val="60C99C"/>
              </a:solidFill>
            </a:endParaRPr>
          </a:p>
          <a:p>
            <a:endParaRPr lang="de-DE" sz="1000" dirty="0" smtClean="0">
              <a:solidFill>
                <a:srgbClr val="60C99C"/>
              </a:solidFill>
            </a:endParaRPr>
          </a:p>
          <a:p>
            <a:pPr marL="171450" indent="-171450">
              <a:buFont typeface="Wingdings" charset="2"/>
              <a:buChar char="Ø"/>
            </a:pPr>
            <a:r>
              <a:rPr lang="de-DE" sz="1000" dirty="0" smtClean="0">
                <a:solidFill>
                  <a:srgbClr val="60C99C"/>
                </a:solidFill>
              </a:rPr>
              <a:t>Anpassung an neue Ausgangsvariante </a:t>
            </a:r>
            <a:br>
              <a:rPr lang="de-DE" sz="1000" dirty="0" smtClean="0">
                <a:solidFill>
                  <a:srgbClr val="60C99C"/>
                </a:solidFill>
              </a:rPr>
            </a:br>
            <a:r>
              <a:rPr lang="de-DE" sz="1000" dirty="0" smtClean="0">
                <a:solidFill>
                  <a:srgbClr val="60C99C"/>
                </a:solidFill>
              </a:rPr>
              <a:t>(Entwurf liegt vor)</a:t>
            </a:r>
          </a:p>
          <a:p>
            <a:endParaRPr lang="de-DE" sz="1400" dirty="0" smtClean="0">
              <a:solidFill>
                <a:srgbClr val="60C99C"/>
              </a:solidFill>
            </a:endParaRPr>
          </a:p>
          <a:p>
            <a:endParaRPr lang="de-DE" sz="1000" dirty="0" smtClean="0">
              <a:solidFill>
                <a:srgbClr val="60C99C"/>
              </a:solidFill>
            </a:endParaRPr>
          </a:p>
          <a:p>
            <a:pPr marL="171450" indent="-171450">
              <a:buFont typeface="Wingdings" charset="2"/>
              <a:buChar char="Ø"/>
            </a:pPr>
            <a:r>
              <a:rPr lang="de-DE" sz="1000" dirty="0" smtClean="0">
                <a:solidFill>
                  <a:srgbClr val="60C99C"/>
                </a:solidFill>
              </a:rPr>
              <a:t>Aktualisierung der Wohnkostenberechnung aufgrund neuer Ausgangsvariante Beginn 2017</a:t>
            </a:r>
            <a:endParaRPr lang="de-DE" sz="1000" dirty="0">
              <a:solidFill>
                <a:srgbClr val="60C99C"/>
              </a:solidFill>
            </a:endParaRPr>
          </a:p>
          <a:p>
            <a:endParaRPr lang="de-DE" sz="1000" dirty="0" smtClean="0">
              <a:solidFill>
                <a:srgbClr val="60C99C"/>
              </a:solidFill>
            </a:endParaRPr>
          </a:p>
          <a:p>
            <a:endParaRPr lang="de-DE" sz="1000" dirty="0" smtClean="0">
              <a:solidFill>
                <a:srgbClr val="60C99C"/>
              </a:solidFill>
            </a:endParaRPr>
          </a:p>
          <a:p>
            <a:pPr marL="171450" indent="-171450">
              <a:buFont typeface="Wingdings" charset="2"/>
              <a:buChar char="Ø"/>
            </a:pPr>
            <a:r>
              <a:rPr lang="de-DE" sz="1000" dirty="0" smtClean="0">
                <a:solidFill>
                  <a:srgbClr val="60C99C"/>
                </a:solidFill>
              </a:rPr>
              <a:t>Anpassung an Bauzeitplan - Ansuchen um Projekt-Laufzeitverlängerung bis 8/19</a:t>
            </a:r>
          </a:p>
          <a:p>
            <a:endParaRPr lang="de-DE" sz="1000" dirty="0">
              <a:solidFill>
                <a:srgbClr val="60C99C"/>
              </a:solidFill>
            </a:endParaRPr>
          </a:p>
          <a:p>
            <a:endParaRPr lang="de-DE" sz="1000" dirty="0" smtClean="0">
              <a:solidFill>
                <a:srgbClr val="60C99C"/>
              </a:solidFill>
            </a:endParaRPr>
          </a:p>
          <a:p>
            <a:pPr marL="171450" indent="-171450">
              <a:buFont typeface="Wingdings" charset="2"/>
              <a:buChar char="Ø"/>
            </a:pPr>
            <a:r>
              <a:rPr lang="de-DE" sz="1000" dirty="0">
                <a:solidFill>
                  <a:srgbClr val="60C99C"/>
                </a:solidFill>
              </a:rPr>
              <a:t>Anpassung </a:t>
            </a:r>
            <a:r>
              <a:rPr lang="de-DE" sz="1000" dirty="0" smtClean="0">
                <a:solidFill>
                  <a:srgbClr val="60C99C"/>
                </a:solidFill>
              </a:rPr>
              <a:t>an Bauzeitplan </a:t>
            </a:r>
          </a:p>
          <a:p>
            <a:pPr marL="171450" indent="-171450">
              <a:buFont typeface="Wingdings" charset="2"/>
              <a:buChar char="Ø"/>
            </a:pPr>
            <a:endParaRPr lang="de-DE" sz="1000" dirty="0">
              <a:solidFill>
                <a:srgbClr val="60C99C"/>
              </a:solidFill>
            </a:endParaRPr>
          </a:p>
          <a:p>
            <a:pPr marL="171450" indent="-171450">
              <a:buFont typeface="Wingdings" charset="2"/>
              <a:buChar char="Ø"/>
            </a:pPr>
            <a:r>
              <a:rPr lang="de-DE" sz="1000" dirty="0" smtClean="0">
                <a:solidFill>
                  <a:srgbClr val="60C99C"/>
                </a:solidFill>
              </a:rPr>
              <a:t>Grobplanung erstellt – Detailplanung abhängig vom Bauzeitplan</a:t>
            </a:r>
          </a:p>
          <a:p>
            <a:pPr marL="171450" indent="-171450">
              <a:buFont typeface="Wingdings" charset="2"/>
              <a:buChar char="Ø"/>
            </a:pPr>
            <a:endParaRPr lang="de-DE" sz="1000" dirty="0">
              <a:solidFill>
                <a:srgbClr val="60C99C"/>
              </a:solidFill>
            </a:endParaRPr>
          </a:p>
          <a:p>
            <a:pPr marL="171450" indent="-171450">
              <a:buFont typeface="Wingdings" charset="2"/>
              <a:buChar char="Ø"/>
            </a:pPr>
            <a:r>
              <a:rPr lang="de-DE" sz="1000" dirty="0" smtClean="0">
                <a:solidFill>
                  <a:srgbClr val="60C99C"/>
                </a:solidFill>
              </a:rPr>
              <a:t>Anpassung an Bauzeitplan – Ansuchen um Projekt-Laufzeitverlängerung</a:t>
            </a:r>
            <a:endParaRPr lang="de-DE" sz="1000" dirty="0">
              <a:solidFill>
                <a:srgbClr val="60C99C"/>
              </a:solidFill>
            </a:endParaRPr>
          </a:p>
        </p:txBody>
      </p:sp>
      <p:pic>
        <p:nvPicPr>
          <p:cNvPr id="6" name="Bild 5" descr="Bildschirmfoto 2016-12-12 um 14.27.3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"/>
          <a:stretch/>
        </p:blipFill>
        <p:spPr>
          <a:xfrm>
            <a:off x="288088" y="2060848"/>
            <a:ext cx="5020512" cy="572439"/>
          </a:xfrm>
          <a:prstGeom prst="rect">
            <a:avLst/>
          </a:prstGeom>
        </p:spPr>
      </p:pic>
      <p:pic>
        <p:nvPicPr>
          <p:cNvPr id="7" name="Bild 6" descr="Bildschirmfoto 2016-12-12 um 14.27.5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99" r="1091"/>
          <a:stretch/>
        </p:blipFill>
        <p:spPr>
          <a:xfrm>
            <a:off x="323528" y="2636912"/>
            <a:ext cx="4985072" cy="2256736"/>
          </a:xfrm>
          <a:prstGeom prst="rect">
            <a:avLst/>
          </a:prstGeom>
        </p:spPr>
      </p:pic>
      <p:pic>
        <p:nvPicPr>
          <p:cNvPr id="8" name="Bild 7" descr="Bildschirmfoto 2016-12-12 um 14.28.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69160"/>
            <a:ext cx="5040000" cy="14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196975"/>
            <a:ext cx="28575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903663"/>
            <a:ext cx="27066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300663"/>
            <a:ext cx="2690813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466975"/>
            <a:ext cx="28575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9538" y="1304925"/>
            <a:ext cx="6176962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1400" dirty="0" smtClean="0">
                <a:latin typeface="Avenir Book"/>
                <a:cs typeface="Avenir Book"/>
              </a:rPr>
              <a:t>Im Rahmen von Smart City Demo Korneuburg </a:t>
            </a:r>
            <a:endParaRPr lang="de-DE" sz="14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400" dirty="0" smtClean="0">
                <a:latin typeface="Avenir Book"/>
                <a:cs typeface="Avenir Book"/>
              </a:rPr>
              <a:t>werden zwei </a:t>
            </a:r>
            <a:r>
              <a:rPr lang="de-DE" sz="1400" dirty="0">
                <a:latin typeface="Avenir Book"/>
                <a:cs typeface="Avenir Book"/>
              </a:rPr>
              <a:t>Wohnbauten im Gemeindeeigentum </a:t>
            </a:r>
            <a:r>
              <a:rPr lang="de-DE" sz="1400" dirty="0" smtClean="0">
                <a:latin typeface="Avenir Book"/>
                <a:cs typeface="Avenir Book"/>
              </a:rPr>
              <a:t>hocheffizient saniert, das </a:t>
            </a:r>
            <a:r>
              <a:rPr lang="de-DE" sz="1400" dirty="0">
                <a:latin typeface="Avenir Book"/>
                <a:cs typeface="Avenir Book"/>
              </a:rPr>
              <a:t>Grundstück durch Auf- und Zubauten </a:t>
            </a:r>
            <a:r>
              <a:rPr lang="de-DE" sz="1400" dirty="0" smtClean="0">
                <a:latin typeface="Avenir Book"/>
                <a:cs typeface="Avenir Book"/>
              </a:rPr>
              <a:t>verdichtet, die </a:t>
            </a:r>
            <a:r>
              <a:rPr lang="de-DE" sz="1400" dirty="0">
                <a:latin typeface="Avenir Book"/>
                <a:cs typeface="Avenir Book"/>
              </a:rPr>
              <a:t>Gebäude mit energiegewinnenden Flächen </a:t>
            </a:r>
            <a:r>
              <a:rPr lang="de-DE" sz="1400" dirty="0" smtClean="0">
                <a:latin typeface="Avenir Book"/>
                <a:cs typeface="Avenir Book"/>
              </a:rPr>
              <a:t>ausstattet (Plusenergiestandard) unter „leistbaren“ Bedingungen</a:t>
            </a:r>
            <a:endParaRPr lang="de-DE" sz="14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400" dirty="0" smtClean="0">
                <a:latin typeface="Avenir Book"/>
                <a:cs typeface="Avenir Book"/>
              </a:rPr>
              <a:t>wird ein </a:t>
            </a:r>
            <a:r>
              <a:rPr lang="de-DE" sz="1400" dirty="0">
                <a:latin typeface="Avenir Book"/>
                <a:cs typeface="Avenir Book"/>
              </a:rPr>
              <a:t>Mobilitätsknoten im Bereich der sanierten Objekte und damit Alternativen zur Benützung privater Autos </a:t>
            </a:r>
            <a:r>
              <a:rPr lang="de-DE" sz="1400" dirty="0" smtClean="0">
                <a:latin typeface="Avenir Book"/>
                <a:cs typeface="Avenir Book"/>
              </a:rPr>
              <a:t>geschaffen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de-DE" sz="1400" dirty="0" smtClean="0">
                <a:latin typeface="Avenir Book"/>
                <a:cs typeface="Avenir Book"/>
              </a:rPr>
              <a:t>Flankierend werden:</a:t>
            </a:r>
            <a:endParaRPr lang="de-DE" sz="14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400" dirty="0" smtClean="0">
                <a:latin typeface="Avenir Book"/>
                <a:cs typeface="Avenir Book"/>
              </a:rPr>
              <a:t>durch </a:t>
            </a:r>
            <a:r>
              <a:rPr lang="de-DE" sz="1400" dirty="0">
                <a:latin typeface="Avenir Book"/>
                <a:cs typeface="Avenir Book"/>
              </a:rPr>
              <a:t>Kommunikationsprogramme Maßnahmen und Bedürfnisse von Alt- und </a:t>
            </a:r>
            <a:r>
              <a:rPr lang="de-DE" sz="1400" dirty="0" err="1">
                <a:latin typeface="Avenir Book"/>
                <a:cs typeface="Avenir Book"/>
              </a:rPr>
              <a:t>NeumieterInnen</a:t>
            </a:r>
            <a:r>
              <a:rPr lang="de-DE" sz="1400" dirty="0">
                <a:latin typeface="Avenir Book"/>
                <a:cs typeface="Avenir Book"/>
              </a:rPr>
              <a:t> auf Augenhöhe mit </a:t>
            </a:r>
            <a:r>
              <a:rPr lang="de-DE" sz="1400" dirty="0" err="1">
                <a:latin typeface="Avenir Book"/>
                <a:cs typeface="Avenir Book"/>
              </a:rPr>
              <a:t>ExpertInnen</a:t>
            </a:r>
            <a:r>
              <a:rPr lang="de-DE" sz="1400" dirty="0">
                <a:latin typeface="Avenir Book"/>
                <a:cs typeface="Avenir Book"/>
              </a:rPr>
              <a:t> abgestimmt. Dabei geht es um Akzeptanz für </a:t>
            </a:r>
            <a:r>
              <a:rPr lang="de-DE" sz="1400" dirty="0" err="1" smtClean="0">
                <a:latin typeface="Avenir Book"/>
                <a:cs typeface="Avenir Book"/>
              </a:rPr>
              <a:t>Sanierungs</a:t>
            </a:r>
            <a:r>
              <a:rPr lang="de-DE" sz="1400" dirty="0" smtClean="0">
                <a:latin typeface="Avenir Book"/>
                <a:cs typeface="Avenir Book"/>
              </a:rPr>
              <a:t>/Energieeffizienz und dezentrale Energieerzeugungsmaßnahmen </a:t>
            </a:r>
            <a:r>
              <a:rPr lang="de-DE" sz="1400" dirty="0">
                <a:latin typeface="Avenir Book"/>
                <a:cs typeface="Avenir Book"/>
              </a:rPr>
              <a:t>sowie </a:t>
            </a:r>
            <a:r>
              <a:rPr lang="de-DE" sz="1400" dirty="0" smtClean="0">
                <a:latin typeface="Avenir Book"/>
                <a:cs typeface="Avenir Book"/>
              </a:rPr>
              <a:t>Selbstorganisation. Innovative Finanzierungsmodelle erleichtern „leistbares“ Wohnen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400" dirty="0" err="1" smtClean="0">
                <a:latin typeface="Avenir Book"/>
                <a:cs typeface="Avenir Book"/>
              </a:rPr>
              <a:t>MieterInnen</a:t>
            </a:r>
            <a:r>
              <a:rPr lang="de-DE" sz="1400" dirty="0" smtClean="0">
                <a:latin typeface="Avenir Book"/>
                <a:cs typeface="Avenir Book"/>
              </a:rPr>
              <a:t> </a:t>
            </a:r>
            <a:r>
              <a:rPr lang="de-DE" sz="1400" dirty="0">
                <a:latin typeface="Avenir Book"/>
                <a:cs typeface="Avenir Book"/>
              </a:rPr>
              <a:t>und weitere </a:t>
            </a:r>
            <a:r>
              <a:rPr lang="de-DE" sz="1400" dirty="0" err="1">
                <a:latin typeface="Avenir Book"/>
                <a:cs typeface="Avenir Book"/>
              </a:rPr>
              <a:t>BürgerInnen</a:t>
            </a:r>
            <a:r>
              <a:rPr lang="de-DE" sz="1400" dirty="0">
                <a:latin typeface="Avenir Book"/>
                <a:cs typeface="Avenir Book"/>
              </a:rPr>
              <a:t> für das Ziel Energieautonomie Korneuburg informiert und </a:t>
            </a:r>
            <a:r>
              <a:rPr lang="de-DE" sz="1400" dirty="0" smtClean="0">
                <a:latin typeface="Avenir Book"/>
                <a:cs typeface="Avenir Book"/>
              </a:rPr>
              <a:t>aktiviert, das Erlernen und Einüben von energieautonomen Praktiken wird angeboten</a:t>
            </a:r>
            <a:endParaRPr lang="de-DE" sz="14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400" dirty="0" smtClean="0">
                <a:latin typeface="Avenir Book"/>
                <a:cs typeface="Avenir Book"/>
              </a:rPr>
              <a:t>unter </a:t>
            </a:r>
            <a:r>
              <a:rPr lang="de-DE" sz="1400" dirty="0">
                <a:latin typeface="Avenir Book"/>
                <a:cs typeface="Avenir Book"/>
              </a:rPr>
              <a:t>sozialwissenschaftlicher Begleitung Bauträger in den Prozess </a:t>
            </a:r>
            <a:r>
              <a:rPr lang="de-DE" sz="1400" dirty="0" smtClean="0">
                <a:latin typeface="Avenir Book"/>
                <a:cs typeface="Avenir Book"/>
              </a:rPr>
              <a:t>eingebunden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400" dirty="0" smtClean="0">
                <a:latin typeface="Avenir Book"/>
                <a:cs typeface="Avenir Book"/>
              </a:rPr>
              <a:t>diese exemplarischen </a:t>
            </a:r>
            <a:r>
              <a:rPr lang="de-DE" sz="1400" dirty="0">
                <a:latin typeface="Avenir Book"/>
                <a:cs typeface="Avenir Book"/>
              </a:rPr>
              <a:t>Maßnahmen in Hinblick auf die hochgesteckten Energie- und CO2-Einsparungsziele der Stadt </a:t>
            </a:r>
            <a:r>
              <a:rPr lang="de-DE" sz="1400" dirty="0" smtClean="0">
                <a:latin typeface="Avenir Book"/>
                <a:cs typeface="Avenir Book"/>
              </a:rPr>
              <a:t>aufbereitet </a:t>
            </a:r>
            <a:r>
              <a:rPr lang="de-DE" sz="1400" dirty="0">
                <a:latin typeface="Avenir Book"/>
                <a:cs typeface="Avenir Book"/>
              </a:rPr>
              <a:t>und </a:t>
            </a:r>
            <a:r>
              <a:rPr lang="de-DE" sz="1400" dirty="0" smtClean="0">
                <a:latin typeface="Avenir Book"/>
                <a:cs typeface="Avenir Book"/>
              </a:rPr>
              <a:t>dokumentiert, </a:t>
            </a:r>
            <a:r>
              <a:rPr lang="de-DE" sz="1400" dirty="0">
                <a:latin typeface="Avenir Book"/>
                <a:cs typeface="Avenir Book"/>
              </a:rPr>
              <a:t>dass die Einzelmaßnahmen als Vorbilder und Anregungen für vergleichbare Projekte Korneuburg und anderen Städten zur Verfügung </a:t>
            </a:r>
            <a:r>
              <a:rPr lang="de-DE" sz="1400" dirty="0" smtClean="0">
                <a:latin typeface="Avenir Book"/>
                <a:cs typeface="Avenir Book"/>
              </a:rPr>
              <a:t>stehen (Energieautonomie-Plattform)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400" dirty="0" smtClean="0">
                <a:latin typeface="Avenir Book"/>
                <a:cs typeface="Avenir Book"/>
              </a:rPr>
              <a:t>Erfahrungen zum </a:t>
            </a:r>
            <a:r>
              <a:rPr lang="de-DE" sz="1400" dirty="0" err="1" smtClean="0">
                <a:latin typeface="Avenir Book"/>
                <a:cs typeface="Avenir Book"/>
              </a:rPr>
              <a:t>Transitionsprozess</a:t>
            </a:r>
            <a:r>
              <a:rPr lang="de-DE" sz="1400" dirty="0" smtClean="0">
                <a:latin typeface="Avenir Book"/>
                <a:cs typeface="Avenir Book"/>
              </a:rPr>
              <a:t> in eine nachhaltige Zukunft aufgegriffen, sozialwissenschaftlich analysiert und in zukünftige Prozesse rückgespeist</a:t>
            </a:r>
            <a:r>
              <a:rPr lang="de-DE" sz="1400" dirty="0">
                <a:latin typeface="Avenir Book"/>
                <a:cs typeface="Avenir Book"/>
              </a:rPr>
              <a:t/>
            </a:r>
            <a:br>
              <a:rPr lang="de-DE" sz="1400" dirty="0">
                <a:latin typeface="Avenir Book"/>
                <a:cs typeface="Avenir Book"/>
              </a:rPr>
            </a:br>
            <a:endParaRPr lang="de-DE" sz="1400" dirty="0" smtClean="0">
              <a:latin typeface="Avenir Book"/>
              <a:cs typeface="Avenir Book"/>
            </a:endParaRPr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77788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dirty="0" smtClean="0">
                <a:latin typeface="Avenir Book"/>
                <a:cs typeface="Avenir Book"/>
              </a:rPr>
              <a:t>Schwerpunkte</a:t>
            </a:r>
            <a:br>
              <a:rPr lang="de-DE" altLang="de-DE" dirty="0" smtClean="0">
                <a:latin typeface="Avenir Book"/>
                <a:cs typeface="Avenir Book"/>
              </a:rPr>
            </a:br>
            <a:r>
              <a:rPr lang="de-DE" altLang="de-DE" dirty="0" err="1" smtClean="0">
                <a:latin typeface="Avenir Book"/>
                <a:cs typeface="Avenir Book"/>
              </a:rPr>
              <a:t>Testbed</a:t>
            </a:r>
            <a:r>
              <a:rPr lang="de-DE" altLang="de-DE" dirty="0" smtClean="0">
                <a:latin typeface="Avenir Book"/>
                <a:cs typeface="Avenir Book"/>
              </a:rPr>
              <a:t> Smart City Demo</a:t>
            </a:r>
            <a:endParaRPr lang="de-AT" altLang="de-DE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87847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683568" y="1916832"/>
            <a:ext cx="7126287" cy="441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charset="2"/>
              <a:buChar char="ü"/>
            </a:pPr>
            <a:r>
              <a:rPr lang="de-DE" altLang="de-DE" sz="2400" dirty="0" smtClean="0">
                <a:latin typeface="Avenir Book"/>
                <a:cs typeface="Avenir Book"/>
              </a:rPr>
              <a:t>Wohnkostenberechnungen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Miet- Betriebs- und Energiekosten, Mobilitätskosten</a:t>
            </a:r>
            <a:r>
              <a:rPr lang="de-DE" altLang="de-DE" sz="1800" dirty="0" smtClean="0">
                <a:latin typeface="Avenir Book"/>
                <a:cs typeface="Avenir Book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ü"/>
            </a:pPr>
            <a:r>
              <a:rPr lang="de-DE" altLang="de-DE" sz="2400" dirty="0" err="1" smtClean="0">
                <a:latin typeface="Avenir Book"/>
                <a:cs typeface="Avenir Book"/>
              </a:rPr>
              <a:t>BürgerInnenbeteiligung</a:t>
            </a:r>
            <a:endParaRPr lang="de-DE" altLang="de-DE" sz="2400" dirty="0" smtClean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800" dirty="0" smtClean="0">
                <a:solidFill>
                  <a:srgbClr val="7F7F7F"/>
                </a:solidFill>
                <a:latin typeface="Avenir Book"/>
                <a:cs typeface="Avenir Book"/>
              </a:rPr>
              <a:t>Homepage, Projektpräsentation am Stadtfest und im „Steuerstern“ (Steuerungsgremium BÜB Korneuburg), Infoabend </a:t>
            </a:r>
            <a:r>
              <a:rPr lang="de-DE" altLang="de-DE" sz="1800" dirty="0" err="1" smtClean="0">
                <a:solidFill>
                  <a:srgbClr val="7F7F7F"/>
                </a:solidFill>
                <a:latin typeface="Avenir Book"/>
                <a:cs typeface="Avenir Book"/>
              </a:rPr>
              <a:t>AnrainerInnen</a:t>
            </a:r>
            <a:endParaRPr lang="de-DE" altLang="de-DE" sz="1800" dirty="0" smtClean="0">
              <a:solidFill>
                <a:srgbClr val="7F7F7F"/>
              </a:solidFill>
              <a:latin typeface="Avenir Book"/>
              <a:cs typeface="Avenir Book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ü"/>
            </a:pPr>
            <a:r>
              <a:rPr lang="de-DE" altLang="de-DE" sz="2400" dirty="0" smtClean="0">
                <a:latin typeface="Avenir Book"/>
                <a:cs typeface="Avenir Book"/>
              </a:rPr>
              <a:t>Kommunikation </a:t>
            </a:r>
            <a:r>
              <a:rPr lang="de-DE" altLang="de-DE" sz="2400" dirty="0" err="1" smtClean="0">
                <a:latin typeface="Avenir Book"/>
                <a:cs typeface="Avenir Book"/>
              </a:rPr>
              <a:t>MieterInnen</a:t>
            </a:r>
            <a:endParaRPr lang="de-DE" altLang="de-DE" sz="2400" dirty="0" smtClean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800" dirty="0" smtClean="0">
                <a:solidFill>
                  <a:srgbClr val="7F7F7F"/>
                </a:solidFill>
                <a:latin typeface="Avenir Book"/>
                <a:cs typeface="Avenir Book"/>
              </a:rPr>
              <a:t>Zielgruppenfindung, Befragung und Auswertung (für Planungsgrundlagen), Informationsabend </a:t>
            </a:r>
            <a:r>
              <a:rPr lang="de-DE" altLang="de-DE" sz="1800" dirty="0" err="1" smtClean="0">
                <a:solidFill>
                  <a:srgbClr val="7F7F7F"/>
                </a:solidFill>
                <a:latin typeface="Avenir Book"/>
                <a:cs typeface="Avenir Book"/>
              </a:rPr>
              <a:t>MieterInnen</a:t>
            </a:r>
            <a:endParaRPr lang="de-DE" altLang="de-DE" sz="1800" dirty="0" smtClean="0">
              <a:solidFill>
                <a:srgbClr val="7F7F7F"/>
              </a:solidFill>
              <a:latin typeface="Avenir Book"/>
              <a:cs typeface="Avenir Book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ü"/>
            </a:pPr>
            <a:r>
              <a:rPr lang="de-DE" altLang="de-DE" sz="2400" dirty="0" smtClean="0">
                <a:latin typeface="Avenir Book"/>
                <a:cs typeface="Avenir Book"/>
              </a:rPr>
              <a:t>Konzeption </a:t>
            </a:r>
            <a:r>
              <a:rPr lang="de-DE" altLang="de-DE" sz="2400" dirty="0" err="1" smtClean="0">
                <a:latin typeface="Avenir Book"/>
                <a:cs typeface="Avenir Book"/>
              </a:rPr>
              <a:t>Buddyschulungen</a:t>
            </a:r>
            <a:endParaRPr lang="de-DE" altLang="de-DE" sz="2400" dirty="0" smtClean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800" dirty="0" smtClean="0">
                <a:solidFill>
                  <a:srgbClr val="7F7F7F"/>
                </a:solidFill>
                <a:latin typeface="Avenir Book"/>
                <a:cs typeface="Avenir Book"/>
              </a:rPr>
              <a:t>Recherche Trends und Themen, Grobe Konzeption des </a:t>
            </a:r>
            <a:r>
              <a:rPr lang="de-DE" altLang="de-DE" sz="1800" dirty="0" err="1" smtClean="0">
                <a:solidFill>
                  <a:srgbClr val="7F7F7F"/>
                </a:solidFill>
                <a:latin typeface="Avenir Book"/>
                <a:cs typeface="Avenir Book"/>
              </a:rPr>
              <a:t>Buddysystems</a:t>
            </a:r>
            <a:r>
              <a:rPr lang="de-DE" altLang="de-DE" sz="1800" dirty="0" smtClean="0">
                <a:solidFill>
                  <a:srgbClr val="7F7F7F"/>
                </a:solidFill>
                <a:latin typeface="Avenir Book"/>
                <a:cs typeface="Avenir Book"/>
              </a:rPr>
              <a:t> und möglicher Umsetzungsformate</a:t>
            </a:r>
            <a:endParaRPr lang="de-DE" altLang="de-DE" sz="1600" dirty="0" smtClean="0">
              <a:solidFill>
                <a:srgbClr val="7F7F7F"/>
              </a:solidFill>
              <a:latin typeface="Avenir Book"/>
              <a:cs typeface="Avenir Book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de-DE" altLang="de-DE" sz="1600" dirty="0" smtClean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de-DE" altLang="de-DE" sz="1600" dirty="0" smtClean="0">
              <a:latin typeface="Avenir Book"/>
              <a:cs typeface="Avenir Book"/>
            </a:endParaRPr>
          </a:p>
          <a:p>
            <a:pPr marL="449262" lvl="1" indent="0" eaLnBrk="1" hangingPunct="1">
              <a:lnSpc>
                <a:spcPct val="90000"/>
              </a:lnSpc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>
                <a:latin typeface="Avenir Book"/>
                <a:cs typeface="Avenir Book"/>
              </a:rPr>
              <a:t/>
            </a:r>
            <a:br>
              <a:rPr lang="de-DE" altLang="de-DE" sz="2000" dirty="0">
                <a:latin typeface="Avenir Book"/>
                <a:cs typeface="Avenir Book"/>
              </a:rPr>
            </a:br>
            <a:endParaRPr lang="de-DE" altLang="de-DE" sz="2000" dirty="0">
              <a:latin typeface="Avenir Book"/>
              <a:cs typeface="Avenir Book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341784"/>
            <a:ext cx="7126287" cy="1143000"/>
          </a:xfrm>
        </p:spPr>
        <p:txBody>
          <a:bodyPr/>
          <a:lstStyle/>
          <a:p>
            <a:pPr marL="571500" indent="-571500" eaLnBrk="1" hangingPunct="1">
              <a:buFont typeface="Wingdings" charset="2"/>
              <a:buChar char="ü"/>
            </a:pP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Jahr</a:t>
            </a:r>
            <a:r>
              <a:rPr lang="de-DE" altLang="de-DE" sz="40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40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1b Soziales Miteinander</a:t>
            </a:r>
            <a:endParaRPr lang="de-AT" altLang="de-DE" sz="2400" dirty="0" smtClean="0">
              <a:solidFill>
                <a:srgbClr val="808080"/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89229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622504" cy="1143000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de-DE" altLang="de-DE" sz="40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</a:t>
            </a: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Jahr: </a:t>
            </a:r>
            <a: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1b Soziales Miteinander </a:t>
            </a:r>
            <a:endParaRPr lang="de-DE" sz="2400" dirty="0">
              <a:solidFill>
                <a:srgbClr val="808080"/>
              </a:solidFill>
              <a:latin typeface="Avenir Book"/>
              <a:cs typeface="Avenir Book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14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AP </a:t>
            </a:r>
            <a:r>
              <a:rPr lang="de-DE" altLang="de-DE" sz="14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5 </a:t>
            </a:r>
            <a:r>
              <a:rPr lang="de-DE" altLang="de-DE" sz="14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– </a:t>
            </a:r>
            <a:r>
              <a:rPr lang="de-DE" altLang="de-DE" sz="14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Sozialer Wohnbau </a:t>
            </a:r>
            <a:r>
              <a:rPr lang="de-DE" altLang="de-DE" sz="14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- </a:t>
            </a:r>
            <a:r>
              <a:rPr lang="de-DE" altLang="de-DE" sz="1400" dirty="0" err="1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leistbarer</a:t>
            </a:r>
            <a:r>
              <a:rPr lang="de-DE" altLang="de-DE" sz="14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 Wohnraum – Bürgerbeteiligung - Alternativfinanzierungen</a:t>
            </a:r>
            <a:endParaRPr lang="de-DE" altLang="de-DE" dirty="0" smtClean="0">
              <a:solidFill>
                <a:srgbClr val="000000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 marL="0" indent="0">
              <a:buNone/>
            </a:pPr>
            <a:r>
              <a:rPr lang="de-DE" sz="28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Wohnkostenberechnungen (ohne Mobilität)</a:t>
            </a:r>
          </a:p>
          <a:p>
            <a:pPr>
              <a:buFont typeface="Wingdings" charset="2"/>
              <a:buChar char="ü"/>
            </a:pPr>
            <a:r>
              <a:rPr lang="de-DE" sz="2000" dirty="0" smtClean="0">
                <a:latin typeface="Avenir Book"/>
                <a:cs typeface="Avenir Book"/>
              </a:rPr>
              <a:t>Im Zuge der Kostenberechnungen für das Bauprojekt (Basis 4geschossig  </a:t>
            </a:r>
          </a:p>
          <a:p>
            <a:pPr lvl="1">
              <a:buFont typeface="Wingdings" charset="2"/>
              <a:buChar char="Ø"/>
            </a:pPr>
            <a:r>
              <a:rPr lang="de-DE" sz="1600" dirty="0" smtClean="0">
                <a:latin typeface="Avenir Book"/>
                <a:cs typeface="Avenir Book"/>
              </a:rPr>
              <a:t>Anpassung 3geschossig erfolgt zu Beginn 2017) </a:t>
            </a:r>
          </a:p>
          <a:p>
            <a:pPr>
              <a:buFont typeface="Wingdings" charset="2"/>
              <a:buChar char="ü"/>
            </a:pPr>
            <a:r>
              <a:rPr lang="de-DE" sz="2000" dirty="0" smtClean="0">
                <a:latin typeface="Avenir Book"/>
                <a:cs typeface="Avenir Book"/>
              </a:rPr>
              <a:t>Die Festlegung der tatsächlichen Mietzinse erfolgt durch den Bauherren (Stadtgemeinde)</a:t>
            </a:r>
            <a:endParaRPr lang="de-DE" sz="2400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endParaRPr lang="de-DE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endParaRPr lang="de-DE" dirty="0">
              <a:latin typeface="Avenir Book"/>
              <a:cs typeface="Avenir Book"/>
            </a:endParaRPr>
          </a:p>
          <a:p>
            <a:pPr marL="0" indent="0" algn="r">
              <a:buNone/>
            </a:pPr>
            <a:r>
              <a:rPr lang="de-DE" sz="2000" dirty="0" smtClean="0">
                <a:solidFill>
                  <a:srgbClr val="FF0000"/>
                </a:solidFill>
                <a:latin typeface="Avenir Book"/>
                <a:cs typeface="Avenir Book"/>
              </a:rPr>
              <a:t>Exkurs Wohnkostenberechnung</a:t>
            </a:r>
            <a:endParaRPr lang="de-DE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09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622504" cy="1143000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de-DE" altLang="de-DE" sz="40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</a:t>
            </a: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Jahr: </a:t>
            </a:r>
            <a: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1b Soziales Miteinander </a:t>
            </a:r>
            <a:endParaRPr lang="de-DE" sz="2400" dirty="0">
              <a:solidFill>
                <a:srgbClr val="808080"/>
              </a:solidFill>
              <a:latin typeface="Avenir Book"/>
              <a:cs typeface="Avenir Book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14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AP </a:t>
            </a:r>
            <a:r>
              <a:rPr lang="de-DE" altLang="de-DE" sz="14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5 </a:t>
            </a:r>
            <a:r>
              <a:rPr lang="de-DE" altLang="de-DE" sz="14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– </a:t>
            </a:r>
            <a:r>
              <a:rPr lang="de-DE" altLang="de-DE" sz="14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Sozialer Wohnbau - </a:t>
            </a:r>
            <a:r>
              <a:rPr lang="de-DE" altLang="de-DE" sz="1400" dirty="0" err="1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leistbarer</a:t>
            </a:r>
            <a:r>
              <a:rPr lang="de-DE" altLang="de-DE" sz="14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 Wohnraum </a:t>
            </a:r>
            <a:r>
              <a:rPr lang="de-DE" altLang="de-DE" sz="14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– Bürgerbeteiligung - Alternativfinanzierungen</a:t>
            </a:r>
            <a:endParaRPr lang="de-DE" altLang="de-DE" dirty="0" smtClean="0">
              <a:solidFill>
                <a:srgbClr val="000000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Mobilitätskosten: </a:t>
            </a:r>
            <a:r>
              <a:rPr lang="de-DE" dirty="0" err="1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NutzerInnen</a:t>
            </a:r>
            <a:r>
              <a:rPr lang="de-DE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-Kategorien</a:t>
            </a:r>
          </a:p>
          <a:p>
            <a:pPr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Grobe Kategorisierung von </a:t>
            </a:r>
            <a:r>
              <a:rPr lang="de-DE" sz="2000" dirty="0" err="1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NutzerInnen</a:t>
            </a:r>
            <a:r>
              <a:rPr lang="de-DE" sz="20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-Gruppen (aus den Ergebnissen der Mobilitätserhebung 2015)</a:t>
            </a:r>
          </a:p>
          <a:p>
            <a:pPr lvl="1"/>
            <a:r>
              <a:rPr lang="de-DE" sz="18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Nach Art der Beschäftigung (</a:t>
            </a:r>
            <a:r>
              <a:rPr lang="de-DE" sz="1800" dirty="0" err="1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SchülerInnen</a:t>
            </a:r>
            <a:r>
              <a:rPr lang="de-DE" sz="18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/</a:t>
            </a:r>
            <a:r>
              <a:rPr lang="de-DE" sz="1800" dirty="0" err="1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PendlerInnen</a:t>
            </a:r>
            <a:r>
              <a:rPr lang="de-DE" sz="18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/</a:t>
            </a:r>
            <a:r>
              <a:rPr lang="de-DE" sz="1800" dirty="0" err="1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PensionistInnen</a:t>
            </a:r>
            <a:r>
              <a:rPr lang="de-DE" sz="18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...)</a:t>
            </a:r>
          </a:p>
          <a:p>
            <a:pPr lvl="1"/>
            <a:r>
              <a:rPr lang="de-DE" sz="18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Nach </a:t>
            </a:r>
            <a:r>
              <a:rPr lang="de-DE" sz="1800" dirty="0" err="1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NutzerInnenverhalten</a:t>
            </a:r>
            <a:r>
              <a:rPr lang="de-DE" sz="18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 (KFZ-fixiert, Nutzung ÖV, Nutzung Fuß/Rad)</a:t>
            </a:r>
          </a:p>
          <a:p>
            <a:pPr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Vorbereitung eines Berechnungstools für Kosten und Energieaufwand</a:t>
            </a:r>
            <a:r>
              <a:rPr lang="de-DE" sz="24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 </a:t>
            </a:r>
            <a:endParaRPr lang="de-DE" sz="2400" dirty="0" smtClean="0">
              <a:solidFill>
                <a:srgbClr val="000000"/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96993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622504" cy="1143000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de-DE" altLang="de-DE" sz="40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</a:t>
            </a: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Jahr: </a:t>
            </a:r>
            <a: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1b Soziales Miteinander </a:t>
            </a:r>
            <a:endParaRPr lang="de-DE" sz="2400" dirty="0">
              <a:solidFill>
                <a:srgbClr val="808080"/>
              </a:solidFill>
              <a:latin typeface="Avenir Book"/>
              <a:cs typeface="Avenir Book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1400" dirty="0">
                <a:latin typeface="Avenir Book"/>
                <a:ea typeface="ＭＳ Ｐゴシック" pitchFamily="34" charset="-128"/>
                <a:cs typeface="Avenir Book"/>
              </a:rPr>
              <a:t>AP </a:t>
            </a:r>
            <a:r>
              <a:rPr lang="de-DE" altLang="de-DE" sz="1400" dirty="0" smtClean="0">
                <a:latin typeface="Avenir Book"/>
                <a:ea typeface="ＭＳ Ｐゴシック" pitchFamily="34" charset="-128"/>
                <a:cs typeface="Avenir Book"/>
              </a:rPr>
              <a:t>5 </a:t>
            </a:r>
            <a:r>
              <a:rPr lang="de-DE" altLang="de-DE" sz="1400" dirty="0">
                <a:latin typeface="Avenir Book"/>
                <a:ea typeface="ＭＳ Ｐゴシック" pitchFamily="34" charset="-128"/>
                <a:cs typeface="Avenir Book"/>
              </a:rPr>
              <a:t>– </a:t>
            </a:r>
            <a:r>
              <a:rPr lang="de-DE" altLang="de-DE" sz="1400" dirty="0" smtClean="0">
                <a:latin typeface="Avenir Book"/>
                <a:ea typeface="ＭＳ Ｐゴシック" pitchFamily="34" charset="-128"/>
                <a:cs typeface="Avenir Book"/>
              </a:rPr>
              <a:t>Sozialer Wohnbau - </a:t>
            </a:r>
            <a:r>
              <a:rPr lang="de-DE" altLang="de-DE" sz="1400" dirty="0" err="1" smtClean="0">
                <a:latin typeface="Avenir Book"/>
                <a:ea typeface="ＭＳ Ｐゴシック" pitchFamily="34" charset="-128"/>
                <a:cs typeface="Avenir Book"/>
              </a:rPr>
              <a:t>leistbarer</a:t>
            </a:r>
            <a:r>
              <a:rPr lang="de-DE" altLang="de-DE" sz="1400" dirty="0" smtClean="0">
                <a:latin typeface="Avenir Book"/>
                <a:ea typeface="ＭＳ Ｐゴシック" pitchFamily="34" charset="-128"/>
                <a:cs typeface="Avenir Book"/>
              </a:rPr>
              <a:t> Wohnraum –</a:t>
            </a:r>
            <a:r>
              <a:rPr lang="de-DE" altLang="de-DE" sz="14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 Bürgerbeteiligung </a:t>
            </a:r>
            <a:r>
              <a:rPr lang="de-DE" altLang="de-DE" sz="14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- Alternativfinanzierungen</a:t>
            </a:r>
            <a:endParaRPr lang="de-DE" altLang="de-DE" dirty="0" smtClean="0">
              <a:solidFill>
                <a:srgbClr val="000000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BürgerInnenbeteiligung</a:t>
            </a:r>
            <a:endParaRPr lang="de-DE" dirty="0" smtClean="0">
              <a:solidFill>
                <a:srgbClr val="60C99C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Information über Gemeinde- und Regionalmedien </a:t>
            </a: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Information beim Stadtfest</a:t>
            </a: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Erstellung Homepage </a:t>
            </a: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  <a:hlinkClick r:id="rId2"/>
              </a:rPr>
              <a:t>www.way2smart.at</a:t>
            </a:r>
            <a:endParaRPr lang="de-DE" sz="24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Info Steuerstern (Steuerungsgremium BÜB Korneuburg/Masterplan)</a:t>
            </a: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1. Infoabend </a:t>
            </a:r>
            <a:r>
              <a:rPr lang="de-DE" sz="2400" dirty="0" err="1" smtClean="0">
                <a:solidFill>
                  <a:srgbClr val="000000"/>
                </a:solidFill>
                <a:latin typeface="Avenir Book"/>
                <a:cs typeface="Avenir Book"/>
              </a:rPr>
              <a:t>AnrainerInnen</a:t>
            </a:r>
            <a:endParaRPr lang="de-DE" sz="2400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43378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622504" cy="1143000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de-DE" altLang="de-DE" sz="40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</a:t>
            </a: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Jahr: </a:t>
            </a:r>
            <a: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1b Soziales Miteinander </a:t>
            </a:r>
            <a:endParaRPr lang="de-DE" sz="2400" dirty="0">
              <a:solidFill>
                <a:srgbClr val="808080"/>
              </a:solidFill>
              <a:latin typeface="Avenir Book"/>
              <a:cs typeface="Avenir Book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14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AP 6</a:t>
            </a:r>
            <a:r>
              <a:rPr lang="de-DE" altLang="de-DE" sz="14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 </a:t>
            </a:r>
            <a:r>
              <a:rPr lang="de-DE" altLang="de-DE" sz="14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– </a:t>
            </a:r>
            <a:r>
              <a:rPr lang="de-DE" altLang="de-DE" sz="1400" dirty="0" err="1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MieterInnen</a:t>
            </a:r>
            <a:r>
              <a:rPr lang="de-DE" altLang="de-DE" sz="14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 </a:t>
            </a:r>
            <a:r>
              <a:rPr lang="de-DE" altLang="de-DE" sz="14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– </a:t>
            </a:r>
            <a:r>
              <a:rPr lang="de-DE" altLang="de-DE" sz="1400" dirty="0" err="1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Buddysystem</a:t>
            </a:r>
            <a:r>
              <a:rPr lang="de-DE" altLang="de-DE" sz="1400" dirty="0" smtClean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 - Starterwohnungen</a:t>
            </a:r>
            <a:endParaRPr lang="de-DE" altLang="de-DE" dirty="0" smtClean="0">
              <a:solidFill>
                <a:srgbClr val="000000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 marL="0" indent="0">
              <a:buNone/>
            </a:pPr>
            <a:r>
              <a:rPr lang="de-DE" sz="28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Kommunikation (künftige) </a:t>
            </a:r>
            <a:r>
              <a:rPr lang="de-DE" sz="2800" dirty="0" err="1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MieterInnen</a:t>
            </a:r>
            <a:endParaRPr lang="de-DE" sz="2800" dirty="0" smtClean="0">
              <a:solidFill>
                <a:srgbClr val="60C99C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de-DE" sz="2400" dirty="0">
                <a:solidFill>
                  <a:srgbClr val="000000"/>
                </a:solidFill>
                <a:latin typeface="Avenir Book"/>
                <a:cs typeface="Avenir Book"/>
              </a:rPr>
              <a:t>Zielgruppenfindung</a:t>
            </a:r>
          </a:p>
          <a:p>
            <a:pPr lvl="1">
              <a:buFont typeface="Wingdings" charset="2"/>
              <a:buChar char="§"/>
            </a:pPr>
            <a:r>
              <a:rPr lang="de-DE" sz="1600" dirty="0">
                <a:solidFill>
                  <a:srgbClr val="000000"/>
                </a:solidFill>
                <a:latin typeface="Avenir Book"/>
                <a:cs typeface="Avenir Book"/>
              </a:rPr>
              <a:t>Anschreiben Warteliste </a:t>
            </a:r>
            <a:r>
              <a:rPr lang="de-DE" sz="1600" dirty="0" smtClean="0">
                <a:solidFill>
                  <a:srgbClr val="000000"/>
                </a:solidFill>
                <a:latin typeface="Avenir Book"/>
                <a:cs typeface="Avenir Book"/>
              </a:rPr>
              <a:t>Gemeindewohnungen</a:t>
            </a:r>
          </a:p>
          <a:p>
            <a:pPr lvl="1">
              <a:buFont typeface="Wingdings" charset="2"/>
              <a:buChar char="§"/>
            </a:pPr>
            <a:r>
              <a:rPr lang="de-DE" sz="1600" dirty="0" smtClean="0">
                <a:solidFill>
                  <a:srgbClr val="000000"/>
                </a:solidFill>
                <a:latin typeface="Avenir Book"/>
                <a:cs typeface="Avenir Book"/>
              </a:rPr>
              <a:t>Regionale Medienarbeit</a:t>
            </a:r>
            <a:endParaRPr lang="de-DE" sz="24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Befragung </a:t>
            </a: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und Auswertung</a:t>
            </a:r>
            <a:r>
              <a:rPr lang="de-DE" sz="2400" dirty="0" smtClean="0">
                <a:solidFill>
                  <a:srgbClr val="FF0000"/>
                </a:solidFill>
                <a:latin typeface="Avenir Book"/>
                <a:cs typeface="Avenir Book"/>
              </a:rPr>
              <a:t> </a:t>
            </a:r>
          </a:p>
          <a:p>
            <a:pPr lvl="1">
              <a:buFont typeface="Wingdings" charset="2"/>
              <a:buChar char="§"/>
            </a:pPr>
            <a:r>
              <a:rPr lang="de-DE" sz="1600" dirty="0" smtClean="0">
                <a:solidFill>
                  <a:srgbClr val="000000"/>
                </a:solidFill>
                <a:latin typeface="Avenir Book"/>
                <a:cs typeface="Avenir Book"/>
              </a:rPr>
              <a:t>Wohnraumbedarf, Mobilitätsverhalten, Einstellung Energiesparen, Interesse am „sozialen Miteinander“, Frei- und Gemeinschaftsflächennutzung</a:t>
            </a:r>
          </a:p>
          <a:p>
            <a:pPr lvl="1">
              <a:buFont typeface="Wingdings" charset="2"/>
              <a:buChar char="§"/>
            </a:pPr>
            <a:r>
              <a:rPr lang="de-DE" sz="1600" dirty="0" err="1" smtClean="0">
                <a:solidFill>
                  <a:srgbClr val="000000"/>
                </a:solidFill>
                <a:latin typeface="Avenir Book"/>
                <a:cs typeface="Avenir Book"/>
              </a:rPr>
              <a:t>Akkordierung</a:t>
            </a:r>
            <a:r>
              <a:rPr lang="de-DE" sz="1600" dirty="0" smtClean="0">
                <a:solidFill>
                  <a:srgbClr val="000000"/>
                </a:solidFill>
                <a:latin typeface="Avenir Book"/>
                <a:cs typeface="Avenir Book"/>
              </a:rPr>
              <a:t> Planung mit </a:t>
            </a:r>
            <a:r>
              <a:rPr lang="de-DE" sz="1600" dirty="0" smtClean="0">
                <a:solidFill>
                  <a:srgbClr val="000000"/>
                </a:solidFill>
                <a:latin typeface="Avenir Book"/>
                <a:cs typeface="Avenir Book"/>
              </a:rPr>
              <a:t>Befragungsergebnissen</a:t>
            </a:r>
            <a:endParaRPr lang="de-DE" sz="18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Infoabend </a:t>
            </a:r>
            <a:r>
              <a:rPr lang="de-DE" sz="2400" dirty="0" err="1" smtClean="0">
                <a:solidFill>
                  <a:srgbClr val="000000"/>
                </a:solidFill>
                <a:latin typeface="Avenir Book"/>
                <a:cs typeface="Avenir Book"/>
              </a:rPr>
              <a:t>MieterInnen</a:t>
            </a: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 und Interessierte</a:t>
            </a: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Information im Rahmen des Stadtfestes</a:t>
            </a:r>
            <a:endParaRPr lang="de-DE" sz="20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457200" lvl="1" indent="0" algn="r">
              <a:buNone/>
            </a:pPr>
            <a:r>
              <a:rPr lang="de-DE" sz="2000" dirty="0" smtClean="0">
                <a:solidFill>
                  <a:srgbClr val="FF0000"/>
                </a:solidFill>
                <a:latin typeface="Avenir Book"/>
                <a:cs typeface="Avenir Book"/>
              </a:rPr>
              <a:t>Exkurs </a:t>
            </a:r>
            <a:r>
              <a:rPr lang="de-DE" sz="2000" dirty="0" err="1" smtClean="0">
                <a:solidFill>
                  <a:srgbClr val="FF0000"/>
                </a:solidFill>
                <a:latin typeface="Avenir Book"/>
                <a:cs typeface="Avenir Book"/>
              </a:rPr>
              <a:t>MieterInnenbefragung</a:t>
            </a:r>
            <a:r>
              <a:rPr lang="de-DE" sz="2000" dirty="0" smtClean="0">
                <a:solidFill>
                  <a:srgbClr val="FF0000"/>
                </a:solidFill>
                <a:latin typeface="Avenir Book"/>
                <a:cs typeface="Avenir Book"/>
              </a:rPr>
              <a:t> und Ergebnisse</a:t>
            </a:r>
          </a:p>
          <a:p>
            <a:pPr marL="457200" lvl="1" indent="0" algn="r">
              <a:buNone/>
            </a:pPr>
            <a:r>
              <a:rPr lang="de-DE" sz="2000" dirty="0" smtClean="0">
                <a:solidFill>
                  <a:srgbClr val="FF0000"/>
                </a:solidFill>
                <a:latin typeface="Avenir Book"/>
                <a:cs typeface="Avenir Book"/>
              </a:rPr>
              <a:t>Exkurs Infoabend </a:t>
            </a:r>
            <a:r>
              <a:rPr lang="de-DE" sz="2000" dirty="0" err="1" smtClean="0">
                <a:solidFill>
                  <a:srgbClr val="FF0000"/>
                </a:solidFill>
                <a:latin typeface="Avenir Book"/>
                <a:cs typeface="Avenir Book"/>
              </a:rPr>
              <a:t>MieterInnen</a:t>
            </a:r>
            <a:r>
              <a:rPr lang="de-DE" sz="2000" dirty="0" smtClean="0">
                <a:solidFill>
                  <a:srgbClr val="FF0000"/>
                </a:solidFill>
                <a:latin typeface="Avenir Book"/>
                <a:cs typeface="Avenir Book"/>
              </a:rPr>
              <a:t> und Interessierte</a:t>
            </a:r>
            <a:endParaRPr lang="de-DE" sz="2000" dirty="0" smtClean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8021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622504" cy="1143000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de-DE" altLang="de-DE" sz="40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</a:t>
            </a: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Jahr: </a:t>
            </a:r>
            <a: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1b Soziales Miteinander </a:t>
            </a:r>
            <a:endParaRPr lang="de-DE" sz="2400" dirty="0">
              <a:solidFill>
                <a:srgbClr val="808080"/>
              </a:solidFill>
              <a:latin typeface="Avenir Book"/>
              <a:cs typeface="Avenir Book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14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AP 6 – </a:t>
            </a:r>
            <a:r>
              <a:rPr lang="de-DE" altLang="de-DE" sz="1400" dirty="0" err="1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MieterInnen</a:t>
            </a:r>
            <a:r>
              <a:rPr lang="de-DE" altLang="de-DE" sz="14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 – </a:t>
            </a:r>
            <a:r>
              <a:rPr lang="de-DE" altLang="de-DE" sz="1400" dirty="0" err="1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Buddysystem</a:t>
            </a:r>
            <a:r>
              <a:rPr lang="de-DE" altLang="de-DE" sz="14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 - Starterwohnungen</a:t>
            </a:r>
            <a:endParaRPr lang="de-DE" altLang="de-DE" dirty="0" smtClean="0">
              <a:solidFill>
                <a:srgbClr val="60C99C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 marL="0" indent="0">
              <a:buNone/>
            </a:pPr>
            <a:r>
              <a:rPr lang="de-DE" sz="2800" dirty="0" err="1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Buddysystem</a:t>
            </a:r>
            <a:endParaRPr lang="de-DE" sz="2800" dirty="0" smtClean="0">
              <a:solidFill>
                <a:srgbClr val="60C99C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Recherche Trends und Forschungsergebnisse</a:t>
            </a:r>
            <a:endParaRPr lang="de-DE" sz="20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Start Beteiligungsphase und Zielgruppenfindung</a:t>
            </a:r>
          </a:p>
          <a:p>
            <a:pPr lvl="1">
              <a:buFont typeface="Wingdings" charset="2"/>
              <a:buChar char="ü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siehe Kommunikation 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MieterInnen</a:t>
            </a:r>
            <a:r>
              <a:rPr lang="de-DE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 </a:t>
            </a:r>
          </a:p>
          <a:p>
            <a:pPr>
              <a:buFont typeface="Wingdings" charset="2"/>
              <a:buChar char="ü"/>
            </a:pP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grobe Konzeption </a:t>
            </a:r>
            <a:r>
              <a:rPr lang="de-DE" sz="2400" dirty="0" err="1" smtClean="0">
                <a:solidFill>
                  <a:srgbClr val="000000"/>
                </a:solidFill>
                <a:latin typeface="Avenir Book"/>
                <a:cs typeface="Avenir Book"/>
              </a:rPr>
              <a:t>Buddysystem</a:t>
            </a:r>
            <a:r>
              <a:rPr lang="de-DE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 </a:t>
            </a:r>
          </a:p>
          <a:p>
            <a:pPr lvl="1"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Umsetzungsformate</a:t>
            </a:r>
          </a:p>
          <a:p>
            <a:pPr lvl="1">
              <a:buFont typeface="Wingdings" charset="2"/>
              <a:buChar char="ü"/>
            </a:pPr>
            <a:r>
              <a:rPr lang="de-DE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Erste Identifizierung und Kontaktaufnahme zu potentiellen „</a:t>
            </a:r>
            <a:r>
              <a:rPr lang="de-DE" sz="2000" dirty="0" err="1" smtClean="0">
                <a:solidFill>
                  <a:srgbClr val="000000"/>
                </a:solidFill>
                <a:latin typeface="Avenir Book"/>
                <a:cs typeface="Avenir Book"/>
              </a:rPr>
              <a:t>Buddies</a:t>
            </a:r>
            <a:r>
              <a:rPr lang="de-DE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“</a:t>
            </a:r>
          </a:p>
          <a:p>
            <a:pPr lvl="1">
              <a:buFont typeface="Wingdings" charset="2"/>
              <a:buChar char="ü"/>
            </a:pPr>
            <a:endParaRPr lang="de-DE" sz="20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457200" lvl="1" indent="0" algn="r">
              <a:buNone/>
            </a:pPr>
            <a:r>
              <a:rPr lang="de-DE" sz="2000" dirty="0" smtClean="0">
                <a:solidFill>
                  <a:srgbClr val="FF0000"/>
                </a:solidFill>
                <a:latin typeface="Avenir Book"/>
                <a:cs typeface="Avenir Book"/>
              </a:rPr>
              <a:t>Exkurs </a:t>
            </a:r>
            <a:r>
              <a:rPr lang="de-DE" sz="2000" dirty="0" err="1" smtClean="0">
                <a:solidFill>
                  <a:srgbClr val="FF0000"/>
                </a:solidFill>
                <a:latin typeface="Avenir Book"/>
                <a:cs typeface="Avenir Book"/>
              </a:rPr>
              <a:t>Buddysystem</a:t>
            </a:r>
            <a:endParaRPr lang="de-DE" sz="2000" dirty="0" smtClean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86691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109538" y="1628800"/>
            <a:ext cx="7126287" cy="441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de-DE" altLang="de-DE" sz="2000" dirty="0">
                <a:cs typeface="Arial" pitchFamily="34" charset="0"/>
              </a:rPr>
              <a:t>Wohnkostenberechnungen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400" dirty="0" smtClean="0">
                <a:cs typeface="Arial" pitchFamily="34" charset="0"/>
              </a:rPr>
              <a:t>Anpassung Miet</a:t>
            </a:r>
            <a:r>
              <a:rPr lang="de-DE" altLang="de-DE" sz="1400" dirty="0">
                <a:cs typeface="Arial" pitchFamily="34" charset="0"/>
              </a:rPr>
              <a:t>- Betriebs- und Energiekosten Berechnungen </a:t>
            </a:r>
            <a:r>
              <a:rPr lang="de-DE" altLang="de-DE" sz="1400" dirty="0" smtClean="0">
                <a:cs typeface="Arial" pitchFamily="34" charset="0"/>
              </a:rPr>
              <a:t>an neue Ausgangsvariante </a:t>
            </a:r>
            <a:endParaRPr lang="de-DE" altLang="de-DE" sz="1400" dirty="0">
              <a:cs typeface="Arial" pitchFamily="34" charset="0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400" dirty="0" smtClean="0">
                <a:cs typeface="Arial" pitchFamily="34" charset="0"/>
              </a:rPr>
              <a:t>Berechnung Mobilitätskosten f. </a:t>
            </a:r>
            <a:r>
              <a:rPr lang="de-DE" altLang="de-DE" sz="1400" dirty="0" err="1" smtClean="0">
                <a:cs typeface="Arial" pitchFamily="34" charset="0"/>
              </a:rPr>
              <a:t>NutzerInnengruppen</a:t>
            </a:r>
            <a:r>
              <a:rPr lang="de-DE" altLang="de-DE" sz="1400" dirty="0" smtClean="0">
                <a:cs typeface="Arial" pitchFamily="34" charset="0"/>
              </a:rPr>
              <a:t> (siehe 1.c. Mobilität)</a:t>
            </a:r>
            <a:endParaRPr lang="de-DE" altLang="de-DE" sz="1600" dirty="0"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de-DE" altLang="de-DE" sz="2000" dirty="0" err="1">
                <a:cs typeface="Arial" pitchFamily="34" charset="0"/>
              </a:rPr>
              <a:t>BürgerInnenbeteiligung</a:t>
            </a:r>
            <a:endParaRPr lang="de-DE" altLang="de-DE" sz="2000" dirty="0">
              <a:cs typeface="Arial" pitchFamily="34" charset="0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400" dirty="0" smtClean="0">
                <a:cs typeface="Arial" pitchFamily="34" charset="0"/>
              </a:rPr>
              <a:t>Pressearbeit nach Grundsatzbeschluss</a:t>
            </a:r>
            <a:endParaRPr lang="de-DE" altLang="de-DE" sz="1400" dirty="0">
              <a:cs typeface="Arial" pitchFamily="34" charset="0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400" dirty="0">
                <a:cs typeface="Arial" pitchFamily="34" charset="0"/>
              </a:rPr>
              <a:t>Präsentation </a:t>
            </a:r>
            <a:r>
              <a:rPr lang="de-DE" altLang="de-DE" sz="1400" dirty="0" smtClean="0">
                <a:cs typeface="Arial" pitchFamily="34" charset="0"/>
              </a:rPr>
              <a:t>in den  „Masterplan-Lebensbereichen“ (Arbeitskreise </a:t>
            </a:r>
            <a:r>
              <a:rPr lang="de-DE" altLang="de-DE" sz="1400" dirty="0">
                <a:cs typeface="Arial" pitchFamily="34" charset="0"/>
              </a:rPr>
              <a:t>BÜB Korneuburg)</a:t>
            </a:r>
            <a:endParaRPr lang="de-DE" altLang="de-DE" sz="1600" dirty="0"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de-DE" altLang="de-DE" sz="2000" dirty="0">
                <a:cs typeface="Arial" pitchFamily="34" charset="0"/>
              </a:rPr>
              <a:t>Kommunikation </a:t>
            </a:r>
            <a:r>
              <a:rPr lang="de-DE" altLang="de-DE" sz="2000" dirty="0" err="1">
                <a:cs typeface="Arial" pitchFamily="34" charset="0"/>
              </a:rPr>
              <a:t>MieterInnen</a:t>
            </a:r>
            <a:r>
              <a:rPr lang="de-DE" altLang="de-DE" sz="2000" dirty="0">
                <a:cs typeface="Arial" pitchFamily="34" charset="0"/>
              </a:rPr>
              <a:t>/</a:t>
            </a:r>
            <a:r>
              <a:rPr lang="de-DE" altLang="de-DE" sz="2000" dirty="0" err="1">
                <a:cs typeface="Arial" pitchFamily="34" charset="0"/>
              </a:rPr>
              <a:t>AnrainerInnen</a:t>
            </a:r>
            <a:endParaRPr lang="de-DE" altLang="de-DE" sz="2000" dirty="0">
              <a:cs typeface="Arial" pitchFamily="34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400" dirty="0" smtClean="0">
                <a:cs typeface="Arial" pitchFamily="34" charset="0"/>
              </a:rPr>
              <a:t>Information </a:t>
            </a:r>
            <a:r>
              <a:rPr lang="de-DE" altLang="de-DE" sz="1400" dirty="0" err="1" smtClean="0">
                <a:cs typeface="Arial" pitchFamily="34" charset="0"/>
              </a:rPr>
              <a:t>MieterInnen</a:t>
            </a:r>
            <a:r>
              <a:rPr lang="de-DE" altLang="de-DE" sz="1400" dirty="0" smtClean="0">
                <a:cs typeface="Arial" pitchFamily="34" charset="0"/>
              </a:rPr>
              <a:t>/</a:t>
            </a:r>
            <a:r>
              <a:rPr lang="de-DE" altLang="de-DE" sz="1400" dirty="0" err="1" smtClean="0">
                <a:cs typeface="Arial" pitchFamily="34" charset="0"/>
              </a:rPr>
              <a:t>InteressentInnen</a:t>
            </a:r>
            <a:r>
              <a:rPr lang="de-DE" altLang="de-DE" sz="1400" dirty="0" smtClean="0">
                <a:cs typeface="Arial" pitchFamily="34" charset="0"/>
              </a:rPr>
              <a:t> nach Grundsatzbeschluss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400" dirty="0" smtClean="0">
                <a:cs typeface="Arial" pitchFamily="34" charset="0"/>
              </a:rPr>
              <a:t>Verbreiterung </a:t>
            </a:r>
            <a:r>
              <a:rPr lang="de-DE" altLang="de-DE" sz="1400" dirty="0" err="1" smtClean="0">
                <a:cs typeface="Arial" pitchFamily="34" charset="0"/>
              </a:rPr>
              <a:t>InteressentInnen</a:t>
            </a:r>
            <a:r>
              <a:rPr lang="de-DE" altLang="de-DE" sz="1400" dirty="0" smtClean="0">
                <a:cs typeface="Arial" pitchFamily="34" charset="0"/>
              </a:rPr>
              <a:t>-“Suche“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400" dirty="0" smtClean="0">
                <a:cs typeface="Arial" pitchFamily="34" charset="0"/>
              </a:rPr>
              <a:t>Festlegung „Verbindlichkeitskriterien“</a:t>
            </a:r>
            <a:endParaRPr lang="de-DE" altLang="de-DE" sz="1600" dirty="0"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de-DE" altLang="de-DE" sz="2000" dirty="0" err="1" smtClean="0">
                <a:cs typeface="Arial" pitchFamily="34" charset="0"/>
              </a:rPr>
              <a:t>Buddysystem</a:t>
            </a:r>
            <a:endParaRPr lang="de-DE" altLang="de-DE" sz="2000" dirty="0">
              <a:cs typeface="Arial" pitchFamily="34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400" dirty="0" smtClean="0">
                <a:cs typeface="Arial" pitchFamily="34" charset="0"/>
              </a:rPr>
              <a:t>Vorgespräche mit „</a:t>
            </a:r>
            <a:r>
              <a:rPr lang="de-DE" altLang="de-DE" sz="1400" dirty="0" err="1" smtClean="0">
                <a:cs typeface="Arial" pitchFamily="34" charset="0"/>
              </a:rPr>
              <a:t>Buddies</a:t>
            </a:r>
            <a:r>
              <a:rPr lang="de-DE" altLang="de-DE" sz="1400" dirty="0" smtClean="0">
                <a:cs typeface="Arial" pitchFamily="34" charset="0"/>
              </a:rPr>
              <a:t>“</a:t>
            </a:r>
            <a:endParaRPr lang="de-DE" altLang="de-DE" sz="1400" dirty="0">
              <a:cs typeface="Arial" pitchFamily="34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400" dirty="0" smtClean="0">
                <a:cs typeface="Arial" pitchFamily="34" charset="0"/>
              </a:rPr>
              <a:t>Erstellung Schulungsplan, Aufbereitung von Unterlagen</a:t>
            </a:r>
            <a:endParaRPr lang="de-DE" altLang="de-DE" sz="16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>
                <a:cs typeface="Arial" pitchFamily="34" charset="0"/>
              </a:rPr>
              <a:t/>
            </a:r>
            <a:br>
              <a:rPr lang="de-DE" altLang="de-DE" sz="2000" dirty="0">
                <a:cs typeface="Arial" pitchFamily="34" charset="0"/>
              </a:rPr>
            </a:br>
            <a:endParaRPr lang="de-DE" altLang="de-DE" sz="2000" dirty="0">
              <a:cs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341784"/>
            <a:ext cx="7126287" cy="1143000"/>
          </a:xfrm>
        </p:spPr>
        <p:txBody>
          <a:bodyPr/>
          <a:lstStyle/>
          <a:p>
            <a:pPr marL="571500" indent="-571500" eaLnBrk="1" hangingPunct="1">
              <a:buFont typeface="Wingdings" charset="2"/>
              <a:buChar char="Ø"/>
            </a:pP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Nächste Schritte/Zeitplan</a:t>
            </a:r>
            <a:b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3600" dirty="0" smtClean="0">
                <a:latin typeface="Avenir Book"/>
                <a:ea typeface="ＭＳ Ｐゴシック" pitchFamily="34" charset="-128"/>
                <a:cs typeface="Avenir Book"/>
              </a:rPr>
              <a:t>1b Soziales Miteinander</a:t>
            </a:r>
            <a:endParaRPr lang="de-AT" altLang="de-DE" dirty="0" smtClean="0">
              <a:latin typeface="Avenir Book"/>
              <a:ea typeface="ＭＳ Ｐゴシック" pitchFamily="34" charset="-128"/>
              <a:cs typeface="Avenir Book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557338"/>
            <a:ext cx="188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057525"/>
            <a:ext cx="18780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70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3759201"/>
            <a:ext cx="9144000" cy="2575243"/>
          </a:xfrm>
        </p:spPr>
        <p:txBody>
          <a:bodyPr anchor="t">
            <a:normAutofit/>
          </a:bodyPr>
          <a:lstStyle/>
          <a:p>
            <a:r>
              <a:rPr lang="de-AT" sz="3600" dirty="0" smtClean="0">
                <a:latin typeface="Avenir Book"/>
                <a:cs typeface="Avenir Book"/>
              </a:rPr>
              <a:t>1 c</a:t>
            </a:r>
            <a:br>
              <a:rPr lang="de-AT" sz="3600" dirty="0" smtClean="0">
                <a:latin typeface="Avenir Book"/>
                <a:cs typeface="Avenir Book"/>
              </a:rPr>
            </a:br>
            <a:r>
              <a:rPr lang="de-AT" sz="3600" dirty="0" smtClean="0">
                <a:latin typeface="Avenir Book"/>
                <a:cs typeface="Avenir Book"/>
              </a:rPr>
              <a:t>Stand des Forschungsprojektes:</a:t>
            </a:r>
            <a:br>
              <a:rPr lang="de-AT" sz="3600" dirty="0" smtClean="0">
                <a:latin typeface="Avenir Book"/>
                <a:cs typeface="Avenir Book"/>
              </a:rPr>
            </a:br>
            <a:r>
              <a:rPr lang="de-AT" sz="3600" dirty="0" smtClean="0">
                <a:latin typeface="Avenir Book"/>
                <a:cs typeface="Avenir Book"/>
              </a:rPr>
              <a:t>Mobilität </a:t>
            </a:r>
            <a:endParaRPr lang="de-AT" sz="3600" dirty="0">
              <a:latin typeface="Avenir Book"/>
              <a:cs typeface="Avenir Book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208" y="655126"/>
            <a:ext cx="352958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9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109538" y="2060848"/>
            <a:ext cx="712628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2400" dirty="0" smtClean="0">
                <a:latin typeface="Avenir Book"/>
                <a:cs typeface="Avenir Book"/>
              </a:rPr>
              <a:t>Abstimmungsgespräch VOR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800" dirty="0" err="1" smtClean="0">
                <a:latin typeface="Avenir Book"/>
                <a:cs typeface="Avenir Book"/>
              </a:rPr>
              <a:t>Bzgl</a:t>
            </a:r>
            <a:r>
              <a:rPr lang="de-DE" altLang="de-DE" sz="1800" dirty="0" smtClean="0">
                <a:latin typeface="Avenir Book"/>
                <a:cs typeface="Avenir Book"/>
              </a:rPr>
              <a:t> Daten Echtzeitinformation Busse am Standort des Mobilitätsknotens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16.12., vormittags: </a:t>
            </a:r>
            <a:r>
              <a:rPr lang="de-DE" altLang="de-DE" sz="1800" dirty="0" err="1" smtClean="0">
                <a:latin typeface="Avenir Book"/>
                <a:cs typeface="Avenir Book"/>
              </a:rPr>
              <a:t>Traffix</a:t>
            </a:r>
            <a:r>
              <a:rPr lang="de-DE" altLang="de-DE" sz="1800" dirty="0" smtClean="0">
                <a:latin typeface="Avenir Book"/>
                <a:cs typeface="Avenir Book"/>
              </a:rPr>
              <a:t>, x-</a:t>
            </a:r>
            <a:r>
              <a:rPr lang="de-DE" altLang="de-DE" sz="1800" dirty="0" err="1" smtClean="0">
                <a:latin typeface="Avenir Book"/>
                <a:cs typeface="Avenir Book"/>
              </a:rPr>
              <a:t>net</a:t>
            </a:r>
            <a:r>
              <a:rPr lang="de-DE" altLang="de-DE" sz="1800" dirty="0" smtClean="0">
                <a:latin typeface="Avenir Book"/>
                <a:cs typeface="Avenir Book"/>
              </a:rPr>
              <a:t>, Stadtgemeinde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2400" dirty="0" smtClean="0">
                <a:latin typeface="Avenir Book"/>
                <a:cs typeface="Avenir Book"/>
              </a:rPr>
              <a:t>Abstimmung mit Mobilitätskonzept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2000" dirty="0" smtClean="0">
                <a:latin typeface="Avenir Book"/>
                <a:cs typeface="Avenir Book"/>
              </a:rPr>
              <a:t>Abgleich der Maßnahmenvorschläge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>
                <a:latin typeface="Avenir Book"/>
                <a:cs typeface="Avenir Book"/>
              </a:rPr>
              <a:t/>
            </a:r>
            <a:br>
              <a:rPr lang="de-DE" altLang="de-DE" sz="2000" dirty="0">
                <a:latin typeface="Avenir Book"/>
                <a:cs typeface="Avenir Book"/>
              </a:rPr>
            </a:br>
            <a:endParaRPr lang="de-DE" altLang="de-DE" sz="2000" dirty="0">
              <a:latin typeface="Avenir Book"/>
              <a:cs typeface="Avenir Book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413792"/>
            <a:ext cx="7270774" cy="114300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solidFill>
                  <a:schemeClr val="accent5">
                    <a:lumMod val="75000"/>
                  </a:schemeClr>
                </a:solidFill>
                <a:latin typeface="Avenir Book"/>
                <a:ea typeface="ＭＳ Ｐゴシック" pitchFamily="34" charset="-128"/>
                <a:cs typeface="Avenir Book"/>
              </a:rPr>
              <a:t>Aktuell: Detail Mobilitätsknoten</a:t>
            </a:r>
            <a:r>
              <a:rPr lang="de-DE" altLang="de-DE" sz="32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32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chemeClr val="bg2"/>
                </a:solidFill>
                <a:latin typeface="Avenir Book"/>
                <a:ea typeface="ＭＳ Ｐゴシック" pitchFamily="34" charset="-128"/>
                <a:cs typeface="Avenir Book"/>
              </a:rPr>
              <a:t>1c Mobilität</a:t>
            </a:r>
            <a:endParaRPr lang="de-AT" altLang="de-DE" sz="2400" dirty="0" smtClean="0">
              <a:solidFill>
                <a:schemeClr val="bg2"/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557338"/>
            <a:ext cx="188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057525"/>
            <a:ext cx="18780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4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701824"/>
            <a:ext cx="7126287" cy="1503040"/>
          </a:xfrm>
        </p:spPr>
        <p:txBody>
          <a:bodyPr/>
          <a:lstStyle/>
          <a:p>
            <a:pPr eaLnBrk="1" hangingPunct="1"/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Auswirkungen </a:t>
            </a:r>
            <a:b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auf Zwischenbericht AP 9 und </a:t>
            </a:r>
            <a:r>
              <a:rPr lang="de-DE" altLang="de-DE" sz="2400" dirty="0" err="1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tw</a:t>
            </a:r>
            <a:r>
              <a:rPr lang="de-DE" altLang="de-DE" sz="24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 </a:t>
            </a:r>
            <a:r>
              <a:rPr lang="de-DE" altLang="de-DE" sz="24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7</a:t>
            </a:r>
            <a:r>
              <a:rPr lang="de-DE" altLang="de-DE" sz="32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32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>
                <a:solidFill>
                  <a:schemeClr val="bg2"/>
                </a:solidFill>
                <a:latin typeface="Avenir Book"/>
                <a:ea typeface="ＭＳ Ｐゴシック" pitchFamily="34" charset="-128"/>
                <a:cs typeface="Avenir Book"/>
              </a:rPr>
              <a:t>1c Mobilität</a:t>
            </a:r>
            <a:r>
              <a:rPr lang="de-DE" altLang="de-DE" sz="3600" dirty="0"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3600" dirty="0">
                <a:latin typeface="Avenir Book"/>
                <a:ea typeface="ＭＳ Ｐゴシック" pitchFamily="34" charset="-128"/>
                <a:cs typeface="Avenir Book"/>
              </a:rPr>
            </a:br>
            <a:endParaRPr lang="de-AT" altLang="de-DE" dirty="0" smtClean="0">
              <a:solidFill>
                <a:srgbClr val="FF0000"/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36096" y="2060848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 smtClean="0">
              <a:solidFill>
                <a:srgbClr val="60C99C"/>
              </a:solidFill>
            </a:endParaRPr>
          </a:p>
          <a:p>
            <a:pPr marL="171450" indent="-171450">
              <a:buFont typeface="Wingdings" charset="2"/>
              <a:buChar char="Ø"/>
            </a:pPr>
            <a:r>
              <a:rPr lang="de-DE" sz="1000" dirty="0" smtClean="0">
                <a:solidFill>
                  <a:srgbClr val="60C99C"/>
                </a:solidFill>
              </a:rPr>
              <a:t>Anpassung an neuen Bauzeitplan</a:t>
            </a:r>
          </a:p>
          <a:p>
            <a:endParaRPr lang="de-DE" sz="1000" dirty="0">
              <a:solidFill>
                <a:srgbClr val="60C99C"/>
              </a:solidFill>
            </a:endParaRPr>
          </a:p>
          <a:p>
            <a:endParaRPr lang="de-DE" sz="1000" dirty="0" smtClean="0">
              <a:solidFill>
                <a:srgbClr val="60C99C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de-DE" sz="1000" dirty="0" smtClean="0">
                <a:solidFill>
                  <a:srgbClr val="60C99C"/>
                </a:solidFill>
              </a:rPr>
              <a:t>Grobkonzept liegt vor – Abstimmungsgespräche Anfang 2017</a:t>
            </a:r>
          </a:p>
          <a:p>
            <a:endParaRPr lang="de-DE" sz="1000" dirty="0" smtClean="0">
              <a:solidFill>
                <a:srgbClr val="60C99C"/>
              </a:solidFill>
            </a:endParaRPr>
          </a:p>
          <a:p>
            <a:endParaRPr lang="de-DE" sz="1000" dirty="0">
              <a:solidFill>
                <a:srgbClr val="60C99C"/>
              </a:solidFill>
            </a:endParaRPr>
          </a:p>
        </p:txBody>
      </p:sp>
      <p:pic>
        <p:nvPicPr>
          <p:cNvPr id="2" name="Bild 1" descr="Bildschirmfoto 2016-12-12 um 16.18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5040000" cy="252616"/>
          </a:xfrm>
          <a:prstGeom prst="rect">
            <a:avLst/>
          </a:prstGeom>
        </p:spPr>
      </p:pic>
      <p:pic>
        <p:nvPicPr>
          <p:cNvPr id="3" name="Bild 2" descr="Bildschirmfoto 2016-12-12 um 16.17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5040000" cy="656314"/>
          </a:xfrm>
          <a:prstGeom prst="rect">
            <a:avLst/>
          </a:prstGeom>
        </p:spPr>
      </p:pic>
      <p:pic>
        <p:nvPicPr>
          <p:cNvPr id="4" name="Bild 3" descr="Bildschirmfoto 2016-12-12 um 16.17.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5040000" cy="57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2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6746056" cy="1080120"/>
          </a:xfrm>
        </p:spPr>
        <p:txBody>
          <a:bodyPr/>
          <a:lstStyle/>
          <a:p>
            <a:pPr eaLnBrk="1" hangingPunct="1"/>
            <a:r>
              <a:rPr lang="de-DE" altLang="de-DE" sz="4000" dirty="0" smtClean="0">
                <a:solidFill>
                  <a:schemeClr val="accent5">
                    <a:lumMod val="75000"/>
                  </a:schemeClr>
                </a:solidFill>
                <a:latin typeface="Avenir Book"/>
                <a:ea typeface="ＭＳ Ｐゴシック" pitchFamily="34" charset="-128"/>
                <a:cs typeface="Avenir Book"/>
              </a:rPr>
              <a:t>Inhalt</a:t>
            </a:r>
            <a:br>
              <a:rPr lang="de-DE" altLang="de-DE" sz="4000" dirty="0" smtClean="0">
                <a:solidFill>
                  <a:schemeClr val="accent5">
                    <a:lumMod val="75000"/>
                  </a:schemeClr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1800" dirty="0" smtClean="0">
                <a:latin typeface="Avenir Book"/>
                <a:ea typeface="ＭＳ Ｐゴシック" pitchFamily="34" charset="-128"/>
                <a:cs typeface="Avenir Book"/>
              </a:rPr>
              <a:t>Präsentation Zwischenstand Dez. 2016</a:t>
            </a:r>
            <a:endParaRPr lang="de-AT" altLang="de-DE" sz="3600" dirty="0" smtClean="0">
              <a:latin typeface="Avenir Book"/>
              <a:ea typeface="ＭＳ Ｐゴシック" pitchFamily="34" charset="-128"/>
              <a:cs typeface="Avenir Book"/>
            </a:endParaRPr>
          </a:p>
        </p:txBody>
      </p:sp>
      <p:sp>
        <p:nvSpPr>
          <p:cNvPr id="16387" name="Rectangle 6"/>
          <p:cNvSpPr txBox="1">
            <a:spLocks noChangeArrowheads="1"/>
          </p:cNvSpPr>
          <p:nvPr/>
        </p:nvSpPr>
        <p:spPr bwMode="auto">
          <a:xfrm>
            <a:off x="971600" y="1628800"/>
            <a:ext cx="72008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marL="457200" lvl="1" indent="0">
              <a:buNone/>
              <a:defRPr/>
            </a:pPr>
            <a:endParaRPr lang="de-AT" sz="2000" dirty="0" smtClean="0">
              <a:latin typeface="Avenir Book"/>
              <a:cs typeface="Avenir Book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AT" sz="2400" dirty="0" smtClean="0">
                <a:latin typeface="Avenir Book"/>
                <a:cs typeface="Avenir Book"/>
              </a:rPr>
              <a:t>Stand </a:t>
            </a:r>
            <a:r>
              <a:rPr lang="de-AT" sz="2400" dirty="0">
                <a:latin typeface="Avenir Book"/>
                <a:cs typeface="Avenir Book"/>
              </a:rPr>
              <a:t>des </a:t>
            </a:r>
            <a:r>
              <a:rPr lang="de-AT" sz="2400" dirty="0" smtClean="0">
                <a:latin typeface="Avenir Book"/>
                <a:cs typeface="Avenir Book"/>
              </a:rPr>
              <a:t>Forschungsprojektes </a:t>
            </a:r>
            <a:endParaRPr lang="de-AT" sz="2000" dirty="0" smtClean="0">
              <a:latin typeface="Avenir Book"/>
              <a:cs typeface="Avenir Book"/>
            </a:endParaRPr>
          </a:p>
          <a:p>
            <a:pPr marL="457200" lvl="1" indent="0">
              <a:buNone/>
              <a:defRPr/>
            </a:pPr>
            <a:r>
              <a:rPr lang="de-AT" sz="2000" dirty="0" smtClean="0">
                <a:latin typeface="Avenir Book"/>
                <a:cs typeface="Avenir Book"/>
              </a:rPr>
              <a:t>Aktuell, Aktivitäten im 1. Jahr, Nächste Schritte, Ausblick/Zeitplan</a:t>
            </a:r>
          </a:p>
          <a:p>
            <a:pPr marL="914400" lvl="1" indent="-457200">
              <a:buFont typeface="+mj-lt"/>
              <a:buAutoNum type="alphaLcPeriod"/>
              <a:defRPr/>
            </a:pPr>
            <a:r>
              <a:rPr lang="de-AT" sz="2000" dirty="0" smtClean="0">
                <a:latin typeface="Avenir Book"/>
                <a:cs typeface="Avenir Book"/>
              </a:rPr>
              <a:t>Bauprojekt/</a:t>
            </a:r>
            <a:r>
              <a:rPr lang="de-AT" sz="2000" dirty="0" err="1" smtClean="0">
                <a:latin typeface="Avenir Book"/>
                <a:cs typeface="Avenir Book"/>
              </a:rPr>
              <a:t>Testbed</a:t>
            </a:r>
            <a:r>
              <a:rPr lang="de-AT" sz="2000" dirty="0" smtClean="0">
                <a:latin typeface="Avenir Book"/>
                <a:cs typeface="Avenir Book"/>
              </a:rPr>
              <a:t> (AP 3,4 und 7)</a:t>
            </a:r>
          </a:p>
          <a:p>
            <a:pPr marL="914400" lvl="1" indent="-457200">
              <a:buFont typeface="+mj-lt"/>
              <a:buAutoNum type="alphaLcPeriod"/>
              <a:defRPr/>
            </a:pPr>
            <a:r>
              <a:rPr lang="de-AT" sz="2000" dirty="0" smtClean="0">
                <a:latin typeface="Avenir Book"/>
                <a:cs typeface="Avenir Book"/>
              </a:rPr>
              <a:t>Soziales Miteinander (AP 5, 6)</a:t>
            </a:r>
          </a:p>
          <a:p>
            <a:pPr marL="914400" lvl="1" indent="-457200">
              <a:buFont typeface="+mj-lt"/>
              <a:buAutoNum type="alphaLcPeriod"/>
              <a:defRPr/>
            </a:pPr>
            <a:r>
              <a:rPr lang="de-AT" sz="2000" dirty="0" smtClean="0">
                <a:latin typeface="Avenir Book"/>
                <a:cs typeface="Avenir Book"/>
              </a:rPr>
              <a:t>Mobilität (AP 9 + </a:t>
            </a:r>
            <a:r>
              <a:rPr lang="de-AT" sz="2000" dirty="0" err="1" smtClean="0">
                <a:latin typeface="Avenir Book"/>
                <a:cs typeface="Avenir Book"/>
              </a:rPr>
              <a:t>tw</a:t>
            </a:r>
            <a:r>
              <a:rPr lang="de-AT" sz="2000" dirty="0" smtClean="0">
                <a:latin typeface="Avenir Book"/>
                <a:cs typeface="Avenir Book"/>
              </a:rPr>
              <a:t> 7)</a:t>
            </a:r>
          </a:p>
          <a:p>
            <a:pPr marL="914400" lvl="1" indent="-457200">
              <a:buFont typeface="+mj-lt"/>
              <a:buAutoNum type="alphaLcPeriod"/>
              <a:defRPr/>
            </a:pPr>
            <a:r>
              <a:rPr lang="de-AT" sz="2000" dirty="0" smtClean="0">
                <a:latin typeface="Avenir Book"/>
                <a:cs typeface="Avenir Book"/>
              </a:rPr>
              <a:t>Energieraum-Datenbank (AP 2+10)</a:t>
            </a:r>
          </a:p>
          <a:p>
            <a:pPr marL="914400" lvl="1" indent="-457200">
              <a:buFont typeface="+mj-lt"/>
              <a:buAutoNum type="alphaLcPeriod"/>
              <a:defRPr/>
            </a:pPr>
            <a:r>
              <a:rPr lang="de-AT" sz="2000" dirty="0" smtClean="0">
                <a:latin typeface="Avenir Book"/>
                <a:cs typeface="Avenir Book"/>
              </a:rPr>
              <a:t>Projektmanagement und Evaluierung (AP 1+11)</a:t>
            </a:r>
            <a:endParaRPr lang="de-AT" sz="2000" dirty="0">
              <a:latin typeface="Avenir Book"/>
              <a:cs typeface="Avenir Book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AT" sz="2400" dirty="0" err="1" smtClean="0">
                <a:latin typeface="Avenir Book"/>
                <a:cs typeface="Avenir Book"/>
              </a:rPr>
              <a:t>Projektmonitoring</a:t>
            </a:r>
            <a:r>
              <a:rPr lang="de-AT" sz="2400" dirty="0" smtClean="0">
                <a:latin typeface="Avenir Book"/>
                <a:cs typeface="Avenir Book"/>
              </a:rPr>
              <a:t>, begleitende Evaluierung, </a:t>
            </a:r>
            <a:r>
              <a:rPr lang="de-AT" sz="2000" dirty="0" smtClean="0">
                <a:latin typeface="Avenir Book"/>
                <a:cs typeface="Avenir Book"/>
              </a:rPr>
              <a:t>Technikfolgenabschätzung: </a:t>
            </a:r>
            <a:br>
              <a:rPr lang="de-AT" sz="2000" dirty="0" smtClean="0">
                <a:latin typeface="Avenir Book"/>
                <a:cs typeface="Avenir Book"/>
              </a:rPr>
            </a:br>
            <a:r>
              <a:rPr lang="de-AT" sz="2000" dirty="0" smtClean="0">
                <a:latin typeface="Avenir Book"/>
                <a:cs typeface="Avenir Book"/>
              </a:rPr>
              <a:t>Korneuburg energieautonom</a:t>
            </a:r>
            <a:endParaRPr lang="de-AT" sz="2000" dirty="0">
              <a:latin typeface="Avenir Book"/>
              <a:cs typeface="Avenir Book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AT" sz="2400" dirty="0" smtClean="0">
                <a:latin typeface="Avenir Book"/>
                <a:cs typeface="Avenir Book"/>
              </a:rPr>
              <a:t>Zusammenfassung Ausblick, Zeitplan</a:t>
            </a:r>
            <a:endParaRPr lang="de-AT" sz="2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48134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109538" y="1898898"/>
            <a:ext cx="8926958" cy="441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charset="2"/>
              <a:buChar char="ü"/>
            </a:pPr>
            <a:r>
              <a:rPr lang="de-DE" altLang="de-DE" sz="2000" dirty="0" smtClean="0">
                <a:latin typeface="Avenir Book"/>
                <a:cs typeface="Avenir Book"/>
              </a:rPr>
              <a:t>Mobilität in der Planung des Bauprojekts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Fahrradabstellanlagen (oberirdisch und unterirdisch)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Lösung Erfüllung Stellplatzverpflichtung 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200" dirty="0" smtClean="0">
                <a:latin typeface="Avenir Book"/>
                <a:cs typeface="Avenir Book"/>
              </a:rPr>
              <a:t>(durch Reduktion Bauvolumen/Wohnungsanzahl </a:t>
            </a:r>
            <a:r>
              <a:rPr lang="de-DE" altLang="de-DE" sz="1200" dirty="0" smtClean="0">
                <a:latin typeface="Avenir Book"/>
                <a:cs typeface="Avenir Book"/>
              </a:rPr>
              <a:t>erübrigt </a:t>
            </a:r>
            <a:r>
              <a:rPr lang="de-DE" altLang="de-DE" sz="1200" dirty="0" smtClean="0">
                <a:latin typeface="Avenir Book"/>
                <a:cs typeface="Avenir Book"/>
              </a:rPr>
              <a:t>sich diese </a:t>
            </a:r>
            <a:r>
              <a:rPr lang="de-DE" altLang="de-DE" sz="1200" dirty="0" smtClean="0">
                <a:latin typeface="Avenir Book"/>
                <a:cs typeface="Avenir Book"/>
              </a:rPr>
              <a:t/>
            </a:r>
            <a:br>
              <a:rPr lang="de-DE" altLang="de-DE" sz="1200" dirty="0" smtClean="0">
                <a:latin typeface="Avenir Book"/>
                <a:cs typeface="Avenir Book"/>
              </a:rPr>
            </a:br>
            <a:r>
              <a:rPr lang="de-DE" altLang="de-DE" sz="1200" dirty="0" smtClean="0">
                <a:latin typeface="Avenir Book"/>
                <a:cs typeface="Avenir Book"/>
              </a:rPr>
              <a:t>Frage </a:t>
            </a:r>
            <a:r>
              <a:rPr lang="de-DE" altLang="de-DE" sz="1200" dirty="0" smtClean="0">
                <a:latin typeface="Avenir Book"/>
                <a:cs typeface="Avenir Book"/>
              </a:rPr>
              <a:t>beim aktuellen Bauprojekt)</a:t>
            </a:r>
            <a:endParaRPr lang="de-DE" altLang="de-DE" sz="1200" dirty="0" smtClean="0">
              <a:solidFill>
                <a:srgbClr val="FF0000"/>
              </a:solidFill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E-Mobility bei KFZ-Stellplatz-Planung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Mobilitäts-</a:t>
            </a:r>
            <a:r>
              <a:rPr lang="de-DE" altLang="de-DE" sz="1600" dirty="0" err="1" smtClean="0">
                <a:latin typeface="Avenir Book"/>
                <a:cs typeface="Avenir Book"/>
              </a:rPr>
              <a:t>NutzerInnengruppen</a:t>
            </a:r>
            <a:r>
              <a:rPr lang="de-DE" altLang="de-DE" sz="1600" dirty="0" smtClean="0">
                <a:latin typeface="Avenir Book"/>
                <a:cs typeface="Avenir Book"/>
              </a:rPr>
              <a:t>  </a:t>
            </a:r>
            <a:r>
              <a:rPr lang="de-DE" altLang="de-DE" sz="1600" dirty="0" smtClean="0">
                <a:latin typeface="Avenir Book"/>
                <a:cs typeface="Avenir Book"/>
              </a:rPr>
              <a:t/>
            </a:r>
            <a:br>
              <a:rPr lang="de-DE" altLang="de-DE" sz="1600" dirty="0" smtClean="0">
                <a:latin typeface="Avenir Book"/>
                <a:cs typeface="Avenir Book"/>
              </a:rPr>
            </a:br>
            <a:r>
              <a:rPr lang="de-DE" altLang="de-DE" sz="1600" dirty="0" smtClean="0">
                <a:latin typeface="Avenir Book"/>
                <a:cs typeface="Avenir Book"/>
              </a:rPr>
              <a:t>(</a:t>
            </a:r>
            <a:r>
              <a:rPr lang="de-DE" altLang="de-DE" sz="1600" dirty="0" smtClean="0">
                <a:latin typeface="Avenir Book"/>
                <a:cs typeface="Avenir Book"/>
              </a:rPr>
              <a:t>siehe auch „soziales Miteinander)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ü"/>
            </a:pPr>
            <a:r>
              <a:rPr lang="de-DE" altLang="de-DE" sz="2000" dirty="0" smtClean="0">
                <a:latin typeface="Avenir Book"/>
                <a:cs typeface="Avenir Book"/>
              </a:rPr>
              <a:t>Mobilitätsknoten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Grobplanung Ausstattung des Mobilitätsknotens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Varianten Platzierung Mobilitätsknoten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Kommunikation Mobilitätsknoten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Abstimmung mit Mobilitätskonzept-Maßnahmenvorschlägen</a:t>
            </a:r>
          </a:p>
          <a:p>
            <a:pPr marL="449262" lvl="1" indent="0" eaLnBrk="1" hangingPunct="1">
              <a:lnSpc>
                <a:spcPct val="90000"/>
              </a:lnSpc>
              <a:buNone/>
            </a:pPr>
            <a:endParaRPr lang="de-DE" altLang="de-DE" sz="1600" dirty="0" smtClean="0">
              <a:latin typeface="Avenir Book"/>
              <a:cs typeface="Avenir Book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de-DE" altLang="de-DE" sz="1600" dirty="0" smtClean="0">
              <a:latin typeface="Avenir Book"/>
              <a:cs typeface="Avenir Book"/>
            </a:endParaRPr>
          </a:p>
          <a:p>
            <a:pPr marL="914400" lvl="2" indent="0" algn="r" eaLnBrk="1" hangingPunct="1">
              <a:lnSpc>
                <a:spcPct val="90000"/>
              </a:lnSpc>
              <a:buNone/>
            </a:pPr>
            <a:r>
              <a:rPr lang="de-DE" sz="1600" dirty="0">
                <a:solidFill>
                  <a:srgbClr val="FF0000"/>
                </a:solidFill>
                <a:latin typeface="Avenir Book"/>
                <a:cs typeface="Avenir Book"/>
              </a:rPr>
              <a:t>Exkurs Mobilitätsknoten</a:t>
            </a:r>
            <a:endParaRPr lang="de-DE" sz="1800" dirty="0">
              <a:solidFill>
                <a:srgbClr val="FF0000"/>
              </a:solidFill>
              <a:latin typeface="Avenir Book"/>
              <a:cs typeface="Avenir Book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de-DE" altLang="de-DE" sz="1600" dirty="0" smtClean="0">
              <a:latin typeface="Avenir Book"/>
              <a:cs typeface="Avenir Book"/>
            </a:endParaRPr>
          </a:p>
          <a:p>
            <a:pPr marL="449262" lvl="1" indent="0" eaLnBrk="1" hangingPunct="1">
              <a:lnSpc>
                <a:spcPct val="90000"/>
              </a:lnSpc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>
                <a:latin typeface="Avenir Book"/>
                <a:cs typeface="Avenir Book"/>
              </a:rPr>
              <a:t/>
            </a:r>
            <a:br>
              <a:rPr lang="de-DE" altLang="de-DE" sz="2000" dirty="0">
                <a:latin typeface="Avenir Book"/>
                <a:cs typeface="Avenir Book"/>
              </a:rPr>
            </a:br>
            <a:endParaRPr lang="de-DE" altLang="de-DE" sz="2000" dirty="0">
              <a:latin typeface="Avenir Book"/>
              <a:cs typeface="Avenir Book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341784"/>
            <a:ext cx="7126287" cy="1143000"/>
          </a:xfrm>
        </p:spPr>
        <p:txBody>
          <a:bodyPr/>
          <a:lstStyle/>
          <a:p>
            <a:pPr marL="571500" indent="-571500" eaLnBrk="1" hangingPunct="1">
              <a:buFont typeface="Wingdings" charset="2"/>
              <a:buChar char="ü"/>
            </a:pP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Jahr</a:t>
            </a:r>
            <a:r>
              <a:rPr lang="de-DE" altLang="de-DE" sz="40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40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>
                <a:solidFill>
                  <a:schemeClr val="bg2"/>
                </a:solidFill>
                <a:latin typeface="Avenir Book"/>
                <a:ea typeface="ＭＳ Ｐゴシック" pitchFamily="34" charset="-128"/>
                <a:cs typeface="Avenir Book"/>
              </a:rPr>
              <a:t>1c Mobilität</a:t>
            </a:r>
            <a:endParaRPr lang="de-AT" altLang="de-DE" sz="2400" dirty="0" smtClean="0">
              <a:latin typeface="Avenir Book"/>
              <a:ea typeface="ＭＳ Ｐゴシック" pitchFamily="34" charset="-128"/>
              <a:cs typeface="Avenir Book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557338"/>
            <a:ext cx="188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057525"/>
            <a:ext cx="18780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32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622504" cy="1143000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de-DE" altLang="de-DE" sz="40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</a:t>
            </a: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Jahr: </a:t>
            </a:r>
            <a: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1c Mobilität </a:t>
            </a:r>
            <a:endParaRPr lang="de-DE" sz="2400" dirty="0">
              <a:solidFill>
                <a:srgbClr val="808080"/>
              </a:solidFill>
              <a:latin typeface="Avenir Book"/>
              <a:cs typeface="Avenir Book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14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AP 5 – Sozialer Wohnbau - </a:t>
            </a:r>
            <a:r>
              <a:rPr lang="de-DE" altLang="de-DE" sz="1400" dirty="0" err="1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leistbarer</a:t>
            </a:r>
            <a:r>
              <a:rPr lang="de-DE" altLang="de-DE" sz="14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 Wohnraum </a:t>
            </a:r>
            <a:r>
              <a:rPr lang="de-DE" altLang="de-DE" sz="14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– Bürgerbeteiligung - Alternativfinanzierungen</a:t>
            </a:r>
            <a:endParaRPr lang="de-DE" altLang="de-DE" dirty="0">
              <a:solidFill>
                <a:srgbClr val="000000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 marL="0" indent="0">
              <a:buNone/>
            </a:pPr>
            <a:r>
              <a:rPr lang="de-DE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Mobilitätskosten: </a:t>
            </a:r>
            <a:r>
              <a:rPr lang="de-DE" dirty="0" err="1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NutzerInnen</a:t>
            </a:r>
            <a:r>
              <a:rPr lang="de-DE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-Kategorien</a:t>
            </a:r>
          </a:p>
          <a:p>
            <a:pPr>
              <a:buFont typeface="Wingdings" charset="2"/>
              <a:buChar char="ü"/>
            </a:pPr>
            <a:r>
              <a:rPr lang="de-DE" sz="20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Grobe Kategorisierung von </a:t>
            </a:r>
            <a:r>
              <a:rPr lang="de-DE" sz="2000" dirty="0" err="1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NutzerInnen</a:t>
            </a:r>
            <a:r>
              <a:rPr lang="de-DE" sz="20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-Gruppen (aus den Ergebnissen der Mobilitätserhebung 2015)</a:t>
            </a:r>
          </a:p>
          <a:p>
            <a:pPr lvl="1"/>
            <a:r>
              <a:rPr lang="de-DE" sz="18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Nach Art der Beschäftigung (</a:t>
            </a:r>
            <a:r>
              <a:rPr lang="de-DE" sz="1800" dirty="0" err="1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SchülerInnen</a:t>
            </a:r>
            <a:r>
              <a:rPr lang="de-DE" sz="18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/</a:t>
            </a:r>
            <a:r>
              <a:rPr lang="de-DE" sz="1800" dirty="0" err="1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PendlerInnen</a:t>
            </a:r>
            <a:r>
              <a:rPr lang="de-DE" sz="18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/</a:t>
            </a:r>
            <a:r>
              <a:rPr lang="de-DE" sz="1800" dirty="0" err="1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PensionistInnen</a:t>
            </a:r>
            <a:r>
              <a:rPr lang="de-DE" sz="18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...)</a:t>
            </a:r>
          </a:p>
          <a:p>
            <a:pPr lvl="1"/>
            <a:r>
              <a:rPr lang="de-DE" sz="18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Nach </a:t>
            </a:r>
            <a:r>
              <a:rPr lang="de-DE" sz="1800" dirty="0" err="1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NutzerInnenverhalten</a:t>
            </a:r>
            <a:r>
              <a:rPr lang="de-DE" sz="18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 (KFZ-fixiert, Nutzung ÖV, Nutzung Fuß/Rad)</a:t>
            </a:r>
          </a:p>
          <a:p>
            <a:pPr>
              <a:buFont typeface="Wingdings" charset="2"/>
              <a:buChar char="ü"/>
            </a:pPr>
            <a:r>
              <a:rPr lang="de-DE" sz="20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Vorbereitung eines Berechnungstools für Kosten und Energieaufwand</a:t>
            </a:r>
            <a:r>
              <a:rPr lang="de-DE" sz="2400" dirty="0">
                <a:solidFill>
                  <a:srgbClr val="000000"/>
                </a:solidFill>
                <a:latin typeface="Avenir Book"/>
                <a:ea typeface="ＭＳ Ｐゴシック" pitchFamily="34" charset="-128"/>
                <a:cs typeface="Avenir Book"/>
              </a:rPr>
              <a:t> </a:t>
            </a:r>
            <a:endParaRPr lang="de-DE" dirty="0">
              <a:solidFill>
                <a:srgbClr val="60C99C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93816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622504" cy="1143000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de-DE" altLang="de-DE" sz="40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</a:t>
            </a: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Jahr: </a:t>
            </a:r>
            <a: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1c Mobilität </a:t>
            </a:r>
            <a:endParaRPr lang="de-DE" sz="2400" dirty="0">
              <a:solidFill>
                <a:srgbClr val="808080"/>
              </a:solidFill>
              <a:latin typeface="Avenir Book"/>
              <a:cs typeface="Avenir Book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14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AP 9</a:t>
            </a:r>
            <a:r>
              <a:rPr lang="de-DE" altLang="de-DE" sz="14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 </a:t>
            </a:r>
            <a:r>
              <a:rPr lang="de-DE" altLang="de-DE" sz="14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– </a:t>
            </a:r>
            <a:r>
              <a:rPr lang="de-DE" altLang="de-DE" sz="14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Mobilitätsknoten (bauliche Umsetzung in AP 7)</a:t>
            </a:r>
            <a:endParaRPr lang="de-DE" altLang="de-DE" dirty="0" smtClean="0">
              <a:solidFill>
                <a:srgbClr val="60C99C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Mobilitätsknoten</a:t>
            </a:r>
          </a:p>
          <a:p>
            <a:pPr>
              <a:buFont typeface="Wingdings" charset="2"/>
              <a:buChar char="ü"/>
            </a:pPr>
            <a:r>
              <a:rPr lang="de-DE" sz="2400" dirty="0">
                <a:latin typeface="Avenir Book"/>
                <a:cs typeface="Avenir Book"/>
              </a:rPr>
              <a:t>g</a:t>
            </a:r>
            <a:r>
              <a:rPr lang="de-DE" sz="2400" dirty="0" smtClean="0">
                <a:latin typeface="Avenir Book"/>
                <a:cs typeface="Avenir Book"/>
              </a:rPr>
              <a:t>enerelles Konzept Mobilitätsknoten</a:t>
            </a:r>
          </a:p>
          <a:p>
            <a:pPr>
              <a:buFont typeface="Wingdings" charset="2"/>
              <a:buChar char="ü"/>
            </a:pPr>
            <a:r>
              <a:rPr lang="de-DE" sz="2400" dirty="0" smtClean="0">
                <a:latin typeface="Avenir Book"/>
                <a:cs typeface="Avenir Book"/>
              </a:rPr>
              <a:t>Konzept Mobilitätsknoten way2smart-Testbed</a:t>
            </a:r>
          </a:p>
          <a:p>
            <a:pPr lvl="1">
              <a:buFont typeface="Wingdings" charset="2"/>
              <a:buChar char="§"/>
            </a:pPr>
            <a:r>
              <a:rPr lang="de-DE" sz="2000" dirty="0" smtClean="0">
                <a:latin typeface="Avenir Book"/>
                <a:cs typeface="Avenir Book"/>
              </a:rPr>
              <a:t>Lage</a:t>
            </a:r>
          </a:p>
          <a:p>
            <a:pPr lvl="1">
              <a:buFont typeface="Wingdings" charset="2"/>
              <a:buChar char="§"/>
            </a:pPr>
            <a:r>
              <a:rPr lang="de-DE" sz="2000" dirty="0" smtClean="0">
                <a:latin typeface="Avenir Book"/>
                <a:cs typeface="Avenir Book"/>
              </a:rPr>
              <a:t>Ausstattung</a:t>
            </a:r>
          </a:p>
          <a:p>
            <a:pPr lvl="1">
              <a:buFont typeface="Wingdings" charset="2"/>
              <a:buChar char="§"/>
            </a:pPr>
            <a:endParaRPr lang="de-DE" sz="2000" dirty="0">
              <a:latin typeface="Avenir Book"/>
              <a:cs typeface="Avenir Book"/>
            </a:endParaRPr>
          </a:p>
          <a:p>
            <a:pPr lvl="1">
              <a:buFont typeface="Wingdings" charset="2"/>
              <a:buChar char="§"/>
            </a:pPr>
            <a:endParaRPr lang="de-DE" sz="2000" dirty="0" smtClean="0">
              <a:latin typeface="Avenir Book"/>
              <a:cs typeface="Avenir Book"/>
            </a:endParaRPr>
          </a:p>
          <a:p>
            <a:pPr marL="457200" lvl="1" indent="0" algn="r">
              <a:buNone/>
            </a:pPr>
            <a:r>
              <a:rPr lang="de-DE" sz="2000" dirty="0" smtClean="0">
                <a:solidFill>
                  <a:srgbClr val="FF0000"/>
                </a:solidFill>
                <a:latin typeface="Avenir Book"/>
                <a:cs typeface="Avenir Book"/>
              </a:rPr>
              <a:t>Exkurs Mobilitätsknoten</a:t>
            </a:r>
            <a:endParaRPr lang="de-DE" sz="20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26598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109538" y="1898898"/>
            <a:ext cx="7126287" cy="441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de-DE" altLang="de-DE" sz="2400" dirty="0" smtClean="0">
                <a:latin typeface="Avenir Book"/>
                <a:cs typeface="Avenir Book"/>
              </a:rPr>
              <a:t>Wohnkostenberechnungen incl. Mobilität</a:t>
            </a:r>
            <a:endParaRPr lang="de-DE" altLang="de-DE" sz="1800" dirty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Berechnung Mobilitätskosten f. </a:t>
            </a:r>
            <a:r>
              <a:rPr lang="de-DE" altLang="de-DE" sz="1800" dirty="0" err="1" smtClean="0">
                <a:latin typeface="Avenir Book"/>
                <a:cs typeface="Avenir Book"/>
              </a:rPr>
              <a:t>NutzerInnengruppen</a:t>
            </a:r>
            <a:endParaRPr lang="de-DE" altLang="de-DE" sz="1800" dirty="0" smtClean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Abstimmung mit </a:t>
            </a:r>
            <a:r>
              <a:rPr lang="de-DE" altLang="de-DE" sz="1800" dirty="0" err="1" smtClean="0">
                <a:latin typeface="Avenir Book"/>
                <a:cs typeface="Avenir Book"/>
              </a:rPr>
              <a:t>Buddyschulung</a:t>
            </a:r>
            <a:endParaRPr lang="de-DE" altLang="de-DE" sz="1800" dirty="0">
              <a:latin typeface="Avenir Book"/>
              <a:cs typeface="Avenir Book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de-DE" altLang="de-DE" sz="2400" dirty="0" smtClean="0">
                <a:latin typeface="Avenir Book"/>
                <a:cs typeface="Avenir Book"/>
              </a:rPr>
              <a:t>Mobilitätsknoten</a:t>
            </a:r>
            <a:endParaRPr lang="de-DE" altLang="de-DE" sz="2400" dirty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Abstimmungsgespräche mit div. Anbietern von Mobilitätsdienstleistungen:</a:t>
            </a:r>
            <a:endParaRPr lang="de-DE" altLang="de-DE" sz="1800" dirty="0">
              <a:latin typeface="Avenir Book"/>
              <a:cs typeface="Avenir Book"/>
            </a:endParaRP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400" dirty="0" smtClean="0">
                <a:latin typeface="Avenir Book"/>
                <a:cs typeface="Avenir Book"/>
              </a:rPr>
              <a:t>VOR (Einbindung Echtzeitanzeige, Hitch-</a:t>
            </a:r>
            <a:r>
              <a:rPr lang="de-DE" altLang="de-DE" sz="1400" dirty="0" err="1" smtClean="0">
                <a:latin typeface="Avenir Book"/>
                <a:cs typeface="Avenir Book"/>
              </a:rPr>
              <a:t>Hiking</a:t>
            </a:r>
            <a:r>
              <a:rPr lang="de-DE" altLang="de-DE" sz="1400" dirty="0" smtClean="0">
                <a:latin typeface="Avenir Book"/>
                <a:cs typeface="Avenir Book"/>
              </a:rPr>
              <a:t>)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400" dirty="0" err="1" smtClean="0">
                <a:latin typeface="Avenir Book"/>
                <a:cs typeface="Avenir Book"/>
              </a:rPr>
              <a:t>Carsharing</a:t>
            </a:r>
            <a:r>
              <a:rPr lang="de-DE" altLang="de-DE" sz="1400" dirty="0" smtClean="0">
                <a:latin typeface="Avenir Book"/>
                <a:cs typeface="Avenir Book"/>
              </a:rPr>
              <a:t>-Anbieter (Stadtgemeinde, Zweitauto, Klima- und Energie-Modellregion)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400" dirty="0" smtClean="0">
                <a:latin typeface="Avenir Book"/>
                <a:cs typeface="Avenir Book"/>
              </a:rPr>
              <a:t>Bike-Sharing-Anbieter (</a:t>
            </a:r>
            <a:r>
              <a:rPr lang="de-DE" altLang="de-DE" sz="1400" dirty="0" err="1" smtClean="0">
                <a:latin typeface="Avenir Book"/>
                <a:cs typeface="Avenir Book"/>
              </a:rPr>
              <a:t>nextbike</a:t>
            </a:r>
            <a:r>
              <a:rPr lang="de-DE" altLang="de-DE" sz="1400" dirty="0" smtClean="0">
                <a:latin typeface="Avenir Book"/>
                <a:cs typeface="Avenir Book"/>
              </a:rPr>
              <a:t>, E-Bike-Verleih, Zweitauto/Gemeinde)</a:t>
            </a:r>
            <a:endParaRPr lang="de-DE" altLang="de-DE" sz="2400" dirty="0" smtClean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„interne“ Abstimmung mit </a:t>
            </a:r>
            <a:r>
              <a:rPr lang="de-DE" altLang="de-DE" sz="1800" dirty="0" err="1" smtClean="0">
                <a:latin typeface="Avenir Book"/>
                <a:cs typeface="Avenir Book"/>
              </a:rPr>
              <a:t>ProjektpartnerInnen</a:t>
            </a:r>
            <a:r>
              <a:rPr lang="de-DE" altLang="de-DE" sz="1800" dirty="0" smtClean="0">
                <a:latin typeface="Avenir Book"/>
                <a:cs typeface="Avenir Book"/>
              </a:rPr>
              <a:t>: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400" dirty="0" smtClean="0">
                <a:latin typeface="Avenir Book"/>
                <a:cs typeface="Avenir Book"/>
              </a:rPr>
              <a:t>Stadtgemeinde, POS, x-</a:t>
            </a:r>
            <a:r>
              <a:rPr lang="de-DE" altLang="de-DE" sz="1400" dirty="0" err="1" smtClean="0">
                <a:latin typeface="Avenir Book"/>
                <a:cs typeface="Avenir Book"/>
              </a:rPr>
              <a:t>net</a:t>
            </a:r>
            <a:r>
              <a:rPr lang="de-DE" altLang="de-DE" sz="1400" dirty="0" smtClean="0">
                <a:latin typeface="Avenir Book"/>
                <a:cs typeface="Avenir Book"/>
              </a:rPr>
              <a:t>, EVN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400" dirty="0" smtClean="0">
                <a:latin typeface="Avenir Book"/>
                <a:cs typeface="Avenir Book"/>
              </a:rPr>
              <a:t>Masterplan-Lebensbereich Mobilität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400" dirty="0">
                <a:latin typeface="Avenir Book"/>
                <a:cs typeface="Avenir Book"/>
              </a:rPr>
              <a:t>Abstimmung mit Leader/KEM (Finanzierung)</a:t>
            </a:r>
            <a:endParaRPr lang="de-DE" altLang="de-DE" sz="1400" dirty="0" smtClean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Kostenberechnung (Budgetierung 2018)</a:t>
            </a:r>
            <a:endParaRPr lang="de-DE" altLang="de-DE" sz="1800" dirty="0">
              <a:latin typeface="Avenir Book"/>
              <a:cs typeface="Avenir Book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de-DE" altLang="de-DE" sz="18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4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4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4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400" dirty="0">
                <a:latin typeface="Avenir Book"/>
                <a:cs typeface="Avenir Book"/>
              </a:rPr>
              <a:t/>
            </a:r>
            <a:br>
              <a:rPr lang="de-DE" altLang="de-DE" sz="2400" dirty="0">
                <a:latin typeface="Avenir Book"/>
                <a:cs typeface="Avenir Book"/>
              </a:rPr>
            </a:br>
            <a:endParaRPr lang="de-DE" altLang="de-DE" sz="2400" dirty="0">
              <a:latin typeface="Avenir Book"/>
              <a:cs typeface="Avenir Book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341784"/>
            <a:ext cx="7126287" cy="1143000"/>
          </a:xfrm>
        </p:spPr>
        <p:txBody>
          <a:bodyPr/>
          <a:lstStyle/>
          <a:p>
            <a:pPr marL="571500" indent="-571500" eaLnBrk="1" hangingPunct="1">
              <a:buFont typeface="Wingdings" charset="2"/>
              <a:buChar char="Ø"/>
            </a:pP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Nächste Schritte/Zeitplan</a:t>
            </a:r>
            <a:b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3600" dirty="0" smtClean="0">
                <a:latin typeface="Avenir Book"/>
                <a:ea typeface="ＭＳ Ｐゴシック" pitchFamily="34" charset="-128"/>
                <a:cs typeface="Avenir Book"/>
              </a:rPr>
              <a:t>1c Mobilität</a:t>
            </a:r>
            <a:endParaRPr lang="de-AT" altLang="de-DE" dirty="0" smtClean="0">
              <a:latin typeface="Avenir Book"/>
              <a:ea typeface="ＭＳ Ｐゴシック" pitchFamily="34" charset="-128"/>
              <a:cs typeface="Avenir Book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557338"/>
            <a:ext cx="188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057525"/>
            <a:ext cx="18780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29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3759201"/>
            <a:ext cx="9144000" cy="2575243"/>
          </a:xfrm>
        </p:spPr>
        <p:txBody>
          <a:bodyPr anchor="t">
            <a:normAutofit/>
          </a:bodyPr>
          <a:lstStyle/>
          <a:p>
            <a:r>
              <a:rPr lang="de-AT" sz="3600" dirty="0" smtClean="0">
                <a:latin typeface="Avenir Book"/>
                <a:cs typeface="Avenir Book"/>
              </a:rPr>
              <a:t>1 d </a:t>
            </a:r>
            <a:br>
              <a:rPr lang="de-AT" sz="3600" dirty="0" smtClean="0">
                <a:latin typeface="Avenir Book"/>
                <a:cs typeface="Avenir Book"/>
              </a:rPr>
            </a:br>
            <a:r>
              <a:rPr lang="de-AT" sz="3600" dirty="0" smtClean="0">
                <a:latin typeface="Avenir Book"/>
                <a:cs typeface="Avenir Book"/>
              </a:rPr>
              <a:t>Stand des Forschungsprojektes:</a:t>
            </a:r>
            <a:br>
              <a:rPr lang="de-AT" sz="3600" dirty="0" smtClean="0">
                <a:latin typeface="Avenir Book"/>
                <a:cs typeface="Avenir Book"/>
              </a:rPr>
            </a:br>
            <a:r>
              <a:rPr lang="de-AT" sz="3600" dirty="0" smtClean="0">
                <a:latin typeface="Avenir Book"/>
                <a:cs typeface="Avenir Book"/>
              </a:rPr>
              <a:t>Energieautonomie-Plattform </a:t>
            </a:r>
            <a:endParaRPr lang="de-AT" sz="3600" dirty="0">
              <a:latin typeface="Avenir Book"/>
              <a:cs typeface="Avenir Book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208" y="655126"/>
            <a:ext cx="352958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0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109538" y="2060848"/>
            <a:ext cx="712628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2400" dirty="0" smtClean="0">
                <a:latin typeface="Avenir Book"/>
                <a:cs typeface="Avenir Book"/>
              </a:rPr>
              <a:t>Installation Smart Meter in gemeindeeigenen Gebäuden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Fernauslesung von 17 Strom- und 8 Gaszählern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Einbau 17.-21.12.2016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de-DE" altLang="de-DE" sz="2400" dirty="0" smtClean="0">
              <a:latin typeface="Avenir Book"/>
              <a:cs typeface="Avenir Book"/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de-DE" altLang="de-DE" sz="2000" dirty="0">
                <a:latin typeface="Avenir Book"/>
                <a:cs typeface="Avenir Book"/>
              </a:rPr>
              <a:t>Test von Smart Home und DSM (</a:t>
            </a:r>
            <a:r>
              <a:rPr lang="de-DE" altLang="de-DE" sz="2000" dirty="0" err="1">
                <a:latin typeface="Avenir Book"/>
                <a:cs typeface="Avenir Book"/>
              </a:rPr>
              <a:t>Demande</a:t>
            </a:r>
            <a:r>
              <a:rPr lang="de-DE" altLang="de-DE" sz="2000" dirty="0">
                <a:latin typeface="Avenir Book"/>
                <a:cs typeface="Avenir Book"/>
              </a:rPr>
              <a:t> Side Management) Techniken und in </a:t>
            </a:r>
            <a:r>
              <a:rPr lang="de-DE" altLang="de-DE" sz="2000" dirty="0" err="1">
                <a:latin typeface="Avenir Book"/>
                <a:cs typeface="Avenir Book"/>
              </a:rPr>
              <a:t>gemonitorten</a:t>
            </a:r>
            <a:r>
              <a:rPr lang="de-DE" altLang="de-DE" sz="2000" dirty="0">
                <a:latin typeface="Avenir Book"/>
                <a:cs typeface="Avenir Book"/>
              </a:rPr>
              <a:t> Gebäuden geplant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>
                <a:latin typeface="Avenir Book"/>
                <a:cs typeface="Avenir Book"/>
              </a:rPr>
              <a:t/>
            </a:r>
            <a:br>
              <a:rPr lang="de-DE" altLang="de-DE" sz="2000" dirty="0">
                <a:latin typeface="Avenir Book"/>
                <a:cs typeface="Avenir Book"/>
              </a:rPr>
            </a:br>
            <a:endParaRPr lang="de-DE" altLang="de-DE" sz="2000" dirty="0">
              <a:latin typeface="Avenir Book"/>
              <a:cs typeface="Avenir Book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413792"/>
            <a:ext cx="7270774" cy="1143000"/>
          </a:xfrm>
        </p:spPr>
        <p:txBody>
          <a:bodyPr/>
          <a:lstStyle/>
          <a:p>
            <a:pPr eaLnBrk="1" hangingPunct="1"/>
            <a:r>
              <a:rPr lang="de-DE" altLang="de-DE" sz="4000" dirty="0" smtClean="0">
                <a:solidFill>
                  <a:schemeClr val="accent5">
                    <a:lumMod val="75000"/>
                  </a:schemeClr>
                </a:solidFill>
                <a:latin typeface="Avenir Book"/>
                <a:ea typeface="ＭＳ Ｐゴシック" pitchFamily="34" charset="-128"/>
                <a:cs typeface="Avenir Book"/>
              </a:rPr>
              <a:t>Aktuell: Monitoring Einbau</a:t>
            </a:r>
            <a:r>
              <a:rPr lang="de-DE" altLang="de-DE" sz="36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36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000" dirty="0" smtClean="0">
                <a:solidFill>
                  <a:srgbClr val="7F7F7F"/>
                </a:solidFill>
                <a:latin typeface="Avenir Book"/>
                <a:ea typeface="ＭＳ Ｐゴシック" pitchFamily="34" charset="-128"/>
                <a:cs typeface="Avenir Book"/>
              </a:rPr>
              <a:t>1d Energieautonomie-Plattform</a:t>
            </a:r>
            <a:endParaRPr lang="de-AT" altLang="de-DE" sz="2000" dirty="0" smtClean="0">
              <a:solidFill>
                <a:srgbClr val="7F7F7F"/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557338"/>
            <a:ext cx="188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057525"/>
            <a:ext cx="18780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21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701824"/>
            <a:ext cx="7126287" cy="1503040"/>
          </a:xfrm>
        </p:spPr>
        <p:txBody>
          <a:bodyPr/>
          <a:lstStyle/>
          <a:p>
            <a:pPr eaLnBrk="1" hangingPunct="1"/>
            <a:r>
              <a:rPr lang="de-DE" altLang="de-DE" sz="32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Auswirkungen Grundsatzbeschluss</a:t>
            </a: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 </a:t>
            </a:r>
            <a:b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auf Zwischenbericht AP 2 und 10</a:t>
            </a:r>
            <a:r>
              <a:rPr lang="de-DE" altLang="de-DE" sz="32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32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ＭＳ Ｐゴシック" pitchFamily="34" charset="-128"/>
                <a:cs typeface="Avenir Book"/>
              </a:rPr>
              <a:t>1d Energieautonomie-Plattform</a:t>
            </a:r>
            <a:r>
              <a:rPr lang="de-DE" altLang="de-DE" sz="3600" dirty="0"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3600" dirty="0">
                <a:latin typeface="Avenir Book"/>
                <a:ea typeface="ＭＳ Ｐゴシック" pitchFamily="34" charset="-128"/>
                <a:cs typeface="Avenir Book"/>
              </a:rPr>
            </a:br>
            <a:endParaRPr lang="de-AT" altLang="de-DE" dirty="0" smtClean="0">
              <a:solidFill>
                <a:srgbClr val="FF0000"/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  <p:pic>
        <p:nvPicPr>
          <p:cNvPr id="6" name="Bild 5" descr="Bildschirmfoto 2016-12-13 um 02.02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8" y="2060848"/>
            <a:ext cx="5040000" cy="1565825"/>
          </a:xfrm>
          <a:prstGeom prst="rect">
            <a:avLst/>
          </a:prstGeom>
        </p:spPr>
      </p:pic>
      <p:pic>
        <p:nvPicPr>
          <p:cNvPr id="7" name="Bild 6" descr="Bildschirmfoto 2016-12-13 um 02.02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5040000" cy="20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8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109538" y="1898898"/>
            <a:ext cx="7126287" cy="441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400"/>
              </a:spcBef>
              <a:buNone/>
            </a:pPr>
            <a:r>
              <a:rPr lang="de-DE" altLang="de-DE" sz="1400" dirty="0">
                <a:latin typeface="Avenir Book"/>
                <a:cs typeface="Avenir Book"/>
              </a:rPr>
              <a:t>AP </a:t>
            </a:r>
            <a:r>
              <a:rPr lang="de-DE" altLang="de-DE" sz="1400" dirty="0" smtClean="0">
                <a:latin typeface="Avenir Book"/>
                <a:cs typeface="Avenir Book"/>
              </a:rPr>
              <a:t>2 </a:t>
            </a:r>
            <a:r>
              <a:rPr lang="de-DE" altLang="de-DE" sz="1400" dirty="0">
                <a:latin typeface="Avenir Book"/>
                <a:cs typeface="Avenir Book"/>
              </a:rPr>
              <a:t>– </a:t>
            </a:r>
            <a:r>
              <a:rPr lang="de-DE" altLang="de-DE" sz="1400" dirty="0" smtClean="0">
                <a:latin typeface="Avenir Book"/>
                <a:cs typeface="Avenir Book"/>
              </a:rPr>
              <a:t>Energieraum-Datenbank </a:t>
            </a:r>
            <a:r>
              <a:rPr lang="de-DE" altLang="de-DE" sz="1400" dirty="0" smtClean="0">
                <a:solidFill>
                  <a:schemeClr val="accent5">
                    <a:lumMod val="75000"/>
                  </a:schemeClr>
                </a:solidFill>
                <a:latin typeface="Avenir Book"/>
                <a:cs typeface="Avenir Book"/>
              </a:rPr>
              <a:t>– Istzustand – Potentiale und </a:t>
            </a:r>
            <a:r>
              <a:rPr lang="de-DE" altLang="de-DE" sz="1400" dirty="0" err="1" smtClean="0">
                <a:solidFill>
                  <a:schemeClr val="accent5">
                    <a:lumMod val="75000"/>
                  </a:schemeClr>
                </a:solidFill>
                <a:latin typeface="Avenir Book"/>
                <a:cs typeface="Avenir Book"/>
              </a:rPr>
              <a:t>Zielverfolgtung</a:t>
            </a:r>
            <a:r>
              <a:rPr lang="de-DE" altLang="de-DE" sz="1400" dirty="0" smtClean="0">
                <a:solidFill>
                  <a:schemeClr val="accent5">
                    <a:lumMod val="75000"/>
                  </a:schemeClr>
                </a:solidFill>
                <a:latin typeface="Avenir Book"/>
                <a:cs typeface="Avenir Book"/>
              </a:rPr>
              <a:t> smart </a:t>
            </a:r>
            <a:r>
              <a:rPr lang="de-DE" altLang="de-DE" sz="1400" dirty="0" err="1" smtClean="0">
                <a:solidFill>
                  <a:schemeClr val="accent5">
                    <a:lumMod val="75000"/>
                  </a:schemeClr>
                </a:solidFill>
                <a:latin typeface="Avenir Book"/>
                <a:cs typeface="Avenir Book"/>
              </a:rPr>
              <a:t>city</a:t>
            </a:r>
            <a:endParaRPr lang="de-DE" altLang="de-DE" sz="2000" dirty="0" smtClean="0">
              <a:solidFill>
                <a:schemeClr val="accent5">
                  <a:lumMod val="75000"/>
                </a:schemeClr>
              </a:solidFill>
              <a:latin typeface="Avenir Book"/>
              <a:cs typeface="Avenir Book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2400"/>
              </a:spcBef>
              <a:buFont typeface="Wingdings" charset="2"/>
              <a:buChar char="ü"/>
            </a:pPr>
            <a:r>
              <a:rPr lang="de-DE" altLang="de-DE" sz="2000" dirty="0" smtClean="0">
                <a:latin typeface="Avenir Book"/>
                <a:cs typeface="Avenir Book"/>
              </a:rPr>
              <a:t>Erstellung </a:t>
            </a:r>
            <a:r>
              <a:rPr lang="de-DE" altLang="de-DE" sz="2000" dirty="0">
                <a:latin typeface="Avenir Book"/>
                <a:cs typeface="Avenir Book"/>
              </a:rPr>
              <a:t>einer realen Stadtbilanz Korneuburgs </a:t>
            </a:r>
            <a:r>
              <a:rPr lang="de-DE" altLang="de-DE" sz="2000" dirty="0" smtClean="0">
                <a:latin typeface="Avenir Book"/>
                <a:cs typeface="Avenir Book"/>
              </a:rPr>
              <a:t/>
            </a:r>
            <a:br>
              <a:rPr lang="de-DE" altLang="de-DE" sz="2000" dirty="0" smtClean="0">
                <a:latin typeface="Avenir Book"/>
                <a:cs typeface="Avenir Book"/>
              </a:rPr>
            </a:br>
            <a:r>
              <a:rPr lang="de-DE" altLang="de-DE" sz="1400" dirty="0" smtClean="0">
                <a:latin typeface="Avenir Book"/>
                <a:cs typeface="Avenir Book"/>
              </a:rPr>
              <a:t>für </a:t>
            </a:r>
            <a:r>
              <a:rPr lang="de-DE" altLang="de-DE" sz="1400" dirty="0">
                <a:latin typeface="Avenir Book"/>
                <a:cs typeface="Avenir Book"/>
              </a:rPr>
              <a:t>Strom, Fernwärme und Erdgas der letzten 3 Jahre durch EVN, Verflüssigung auf Stundenwerte über Standardlastprofile</a:t>
            </a:r>
            <a:endParaRPr lang="de-DE" altLang="de-DE" sz="1600" dirty="0">
              <a:latin typeface="Avenir Book"/>
              <a:cs typeface="Avenir Book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2400"/>
              </a:spcBef>
              <a:buFont typeface="Wingdings" charset="2"/>
              <a:buChar char="ü"/>
            </a:pPr>
            <a:r>
              <a:rPr lang="de-DE" altLang="de-DE" sz="2000" dirty="0">
                <a:latin typeface="Avenir Book"/>
                <a:cs typeface="Avenir Book"/>
              </a:rPr>
              <a:t>Masterarbeit </a:t>
            </a:r>
            <a:r>
              <a:rPr lang="de-DE" altLang="de-DE" sz="2000" dirty="0" smtClean="0">
                <a:latin typeface="Avenir Book"/>
                <a:cs typeface="Avenir Book"/>
              </a:rPr>
              <a:t>FH Technikum </a:t>
            </a:r>
            <a:r>
              <a:rPr lang="de-DE" altLang="de-DE" sz="2000" dirty="0">
                <a:latin typeface="Avenir Book"/>
                <a:cs typeface="Avenir Book"/>
              </a:rPr>
              <a:t>für Berechnung Primärenergiesaldo in Arbeit. </a:t>
            </a:r>
            <a:r>
              <a:rPr lang="de-DE" altLang="de-DE" sz="2000" dirty="0" smtClean="0">
                <a:latin typeface="Avenir Book"/>
                <a:cs typeface="Avenir Book"/>
              </a:rPr>
              <a:t/>
            </a:r>
            <a:br>
              <a:rPr lang="de-DE" altLang="de-DE" sz="2000" dirty="0" smtClean="0">
                <a:latin typeface="Avenir Book"/>
                <a:cs typeface="Avenir Book"/>
              </a:rPr>
            </a:br>
            <a:r>
              <a:rPr lang="de-DE" altLang="de-DE" sz="1400" dirty="0" smtClean="0">
                <a:latin typeface="Avenir Book"/>
                <a:cs typeface="Avenir Book"/>
              </a:rPr>
              <a:t>Normierung </a:t>
            </a:r>
            <a:r>
              <a:rPr lang="de-DE" altLang="de-DE" sz="1400" dirty="0">
                <a:latin typeface="Avenir Book"/>
                <a:cs typeface="Avenir Book"/>
              </a:rPr>
              <a:t>Bestand auf gemessene Kennwerte EVN </a:t>
            </a:r>
            <a:endParaRPr lang="de-DE" altLang="de-DE" sz="1600" dirty="0">
              <a:latin typeface="Avenir Book"/>
              <a:cs typeface="Avenir Book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2400"/>
              </a:spcBef>
              <a:buFont typeface="Wingdings" charset="2"/>
              <a:buChar char="ü"/>
            </a:pPr>
            <a:r>
              <a:rPr lang="de-DE" altLang="de-DE" sz="2000" dirty="0">
                <a:latin typeface="Avenir Book"/>
                <a:cs typeface="Avenir Book"/>
              </a:rPr>
              <a:t>Hochrechnung in Szenarien mit </a:t>
            </a:r>
            <a:r>
              <a:rPr lang="de-DE" altLang="de-DE" sz="2000" dirty="0" err="1">
                <a:latin typeface="Avenir Book"/>
                <a:cs typeface="Avenir Book"/>
              </a:rPr>
              <a:t>Matlabtool</a:t>
            </a:r>
            <a:r>
              <a:rPr lang="de-DE" altLang="de-DE" sz="2000" dirty="0">
                <a:latin typeface="Avenir Book"/>
                <a:cs typeface="Avenir Book"/>
              </a:rPr>
              <a:t>, </a:t>
            </a:r>
            <a:r>
              <a:rPr lang="de-DE" altLang="de-DE" sz="2000" dirty="0" smtClean="0">
                <a:latin typeface="Avenir Book"/>
                <a:cs typeface="Avenir Book"/>
              </a:rPr>
              <a:t/>
            </a:r>
            <a:br>
              <a:rPr lang="de-DE" altLang="de-DE" sz="2000" dirty="0" smtClean="0">
                <a:latin typeface="Avenir Book"/>
                <a:cs typeface="Avenir Book"/>
              </a:rPr>
            </a:br>
            <a:r>
              <a:rPr lang="de-DE" altLang="de-DE" sz="1600" dirty="0" smtClean="0">
                <a:latin typeface="Avenir Book"/>
                <a:cs typeface="Avenir Book"/>
              </a:rPr>
              <a:t>sehr </a:t>
            </a:r>
            <a:r>
              <a:rPr lang="de-DE" altLang="de-DE" sz="1600" dirty="0">
                <a:latin typeface="Avenir Book"/>
                <a:cs typeface="Avenir Book"/>
              </a:rPr>
              <a:t>viele mögliche Varianten</a:t>
            </a:r>
            <a:endParaRPr lang="de-DE" altLang="de-DE" sz="2000" dirty="0">
              <a:latin typeface="Avenir Book"/>
              <a:cs typeface="Avenir Book"/>
            </a:endParaRPr>
          </a:p>
          <a:p>
            <a:pPr marL="449262" lvl="1" indent="0" eaLnBrk="1" hangingPunct="1">
              <a:lnSpc>
                <a:spcPct val="90000"/>
              </a:lnSpc>
              <a:buNone/>
            </a:pPr>
            <a:endParaRPr lang="de-DE" altLang="de-DE" sz="2000" dirty="0" smtClean="0">
              <a:cs typeface="Arial" pitchFamily="34" charset="0"/>
            </a:endParaRPr>
          </a:p>
          <a:p>
            <a:pPr marL="449262" lvl="1" indent="0" eaLnBrk="1" hangingPunct="1">
              <a:lnSpc>
                <a:spcPct val="90000"/>
              </a:lnSpc>
              <a:buNone/>
            </a:pPr>
            <a:endParaRPr lang="de-DE" altLang="de-DE" sz="2000" dirty="0">
              <a:cs typeface="Arial" pitchFamily="34" charset="0"/>
            </a:endParaRPr>
          </a:p>
          <a:p>
            <a:pPr marL="449262" lvl="1" indent="0" algn="r" eaLnBrk="1" hangingPunct="1">
              <a:lnSpc>
                <a:spcPct val="90000"/>
              </a:lnSpc>
              <a:buNone/>
            </a:pPr>
            <a:r>
              <a:rPr lang="de-DE" altLang="de-DE" sz="2000" dirty="0" smtClean="0">
                <a:solidFill>
                  <a:srgbClr val="FF0000"/>
                </a:solidFill>
                <a:cs typeface="Arial" pitchFamily="34" charset="0"/>
              </a:rPr>
              <a:t>Exkurs Energieautonomie-Plattform</a:t>
            </a:r>
            <a:endParaRPr lang="de-DE" altLang="de-DE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de-DE" altLang="de-DE" sz="2000" dirty="0" smtClean="0">
              <a:cs typeface="Arial" pitchFamily="34" charset="0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de-DE" altLang="de-DE" sz="2000" dirty="0" smtClean="0">
              <a:cs typeface="Arial" pitchFamily="34" charset="0"/>
            </a:endParaRPr>
          </a:p>
          <a:p>
            <a:pPr marL="449262" lvl="1" indent="0" eaLnBrk="1" hangingPunct="1">
              <a:lnSpc>
                <a:spcPct val="90000"/>
              </a:lnSpc>
              <a:buNone/>
            </a:pPr>
            <a:endParaRPr lang="de-DE" altLang="de-DE" sz="20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>
                <a:cs typeface="Arial" pitchFamily="34" charset="0"/>
              </a:rPr>
              <a:t/>
            </a:r>
            <a:br>
              <a:rPr lang="de-DE" altLang="de-DE" sz="2000" dirty="0">
                <a:cs typeface="Arial" pitchFamily="34" charset="0"/>
              </a:rPr>
            </a:br>
            <a:endParaRPr lang="de-DE" altLang="de-DE" sz="2000" dirty="0">
              <a:cs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341784"/>
            <a:ext cx="7126287" cy="1143000"/>
          </a:xfrm>
        </p:spPr>
        <p:txBody>
          <a:bodyPr/>
          <a:lstStyle/>
          <a:p>
            <a:pPr marL="571500" indent="-571500" eaLnBrk="1" hangingPunct="1">
              <a:buFont typeface="Wingdings" charset="2"/>
              <a:buChar char="ü"/>
            </a:pP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Jahr</a:t>
            </a:r>
            <a:r>
              <a:rPr lang="de-DE" altLang="de-DE" sz="40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40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7F7F7F"/>
                </a:solidFill>
                <a:latin typeface="Avenir Book"/>
                <a:ea typeface="ＭＳ Ｐゴシック" pitchFamily="34" charset="-128"/>
                <a:cs typeface="Avenir Book"/>
              </a:rPr>
              <a:t>1d Energieautonomie-Plattform</a:t>
            </a:r>
            <a:endParaRPr lang="de-AT" altLang="de-DE" sz="2400" dirty="0" smtClean="0">
              <a:solidFill>
                <a:srgbClr val="7F7F7F"/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557338"/>
            <a:ext cx="188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057525"/>
            <a:ext cx="18780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80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109538" y="1898898"/>
            <a:ext cx="7126287" cy="441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endParaRPr lang="de-DE" altLang="de-DE" sz="1600" dirty="0">
              <a:cs typeface="Arial" pitchFamily="34" charset="0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de-DE" altLang="de-DE" sz="16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>
                <a:cs typeface="Arial" pitchFamily="34" charset="0"/>
              </a:rPr>
              <a:t/>
            </a:r>
            <a:br>
              <a:rPr lang="de-DE" altLang="de-DE" sz="2000" dirty="0">
                <a:cs typeface="Arial" pitchFamily="34" charset="0"/>
              </a:rPr>
            </a:br>
            <a:endParaRPr lang="de-DE" altLang="de-DE" sz="2000" dirty="0">
              <a:cs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341784"/>
            <a:ext cx="7126287" cy="1143000"/>
          </a:xfrm>
        </p:spPr>
        <p:txBody>
          <a:bodyPr/>
          <a:lstStyle/>
          <a:p>
            <a:pPr marL="571500" indent="-571500" eaLnBrk="1" hangingPunct="1">
              <a:buFont typeface="Wingdings" charset="2"/>
              <a:buChar char="Ø"/>
            </a:pP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Nächste Schritte/Zeitplan</a:t>
            </a:r>
            <a:b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3600" dirty="0" smtClean="0">
                <a:latin typeface="Avenir Book"/>
                <a:ea typeface="ＭＳ Ｐゴシック" pitchFamily="34" charset="-128"/>
                <a:cs typeface="Avenir Book"/>
              </a:rPr>
              <a:t>1d Energieautonomie-Plattform</a:t>
            </a:r>
            <a:endParaRPr lang="de-AT" altLang="de-DE" dirty="0" smtClean="0">
              <a:latin typeface="Avenir Book"/>
              <a:ea typeface="ＭＳ Ｐゴシック" pitchFamily="34" charset="-128"/>
              <a:cs typeface="Avenir Book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557338"/>
            <a:ext cx="188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057525"/>
            <a:ext cx="18780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1938" y="2051298"/>
            <a:ext cx="7126287" cy="441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de-DE" altLang="de-DE" sz="2400" dirty="0" smtClean="0">
                <a:latin typeface="Avenir Book"/>
                <a:cs typeface="Avenir Book"/>
              </a:rPr>
              <a:t>Fertigstellung Datenbank für Hochrechnung</a:t>
            </a:r>
            <a:endParaRPr lang="de-DE" altLang="de-DE" sz="1800" dirty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Struktur Feinabstimmung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Integration Hochrechnungstool </a:t>
            </a:r>
            <a:endParaRPr lang="de-DE" altLang="de-DE" sz="1800" dirty="0">
              <a:latin typeface="Avenir Book"/>
              <a:cs typeface="Avenir Book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de-DE" altLang="de-DE" sz="2400" dirty="0" smtClean="0">
                <a:latin typeface="Avenir Book"/>
                <a:cs typeface="Avenir Book"/>
              </a:rPr>
              <a:t>Konzeptionierung Oberflächen</a:t>
            </a:r>
            <a:endParaRPr lang="de-DE" altLang="de-DE" sz="2400" dirty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Zielgruppe </a:t>
            </a:r>
            <a:r>
              <a:rPr lang="de-DE" altLang="de-DE" sz="1800" dirty="0" err="1" smtClean="0">
                <a:latin typeface="Avenir Book"/>
                <a:cs typeface="Avenir Book"/>
              </a:rPr>
              <a:t>BürgerInnen</a:t>
            </a:r>
            <a:r>
              <a:rPr lang="de-DE" altLang="de-DE" sz="1800" dirty="0" smtClean="0">
                <a:latin typeface="Avenir Book"/>
                <a:cs typeface="Avenir Book"/>
              </a:rPr>
              <a:t>:</a:t>
            </a:r>
            <a:endParaRPr lang="de-DE" altLang="de-DE" sz="1800" dirty="0">
              <a:latin typeface="Avenir Book"/>
              <a:cs typeface="Avenir Book"/>
            </a:endParaRP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400" dirty="0" smtClean="0">
                <a:latin typeface="Avenir Book"/>
                <a:cs typeface="Avenir Book"/>
              </a:rPr>
              <a:t>Bestandsanalyse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400" dirty="0" smtClean="0">
                <a:latin typeface="Avenir Book"/>
                <a:cs typeface="Avenir Book"/>
              </a:rPr>
              <a:t>Automatische Erstellung des energieautonomen Potentials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400" dirty="0" smtClean="0">
                <a:latin typeface="Avenir Book"/>
                <a:cs typeface="Avenir Book"/>
              </a:rPr>
              <a:t>Grobe Lebenszyklusbelastungen</a:t>
            </a:r>
            <a:endParaRPr lang="de-DE" altLang="de-DE" sz="2400" dirty="0" smtClean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Zielgruppe Stadtgemeinde/</a:t>
            </a:r>
            <a:r>
              <a:rPr lang="de-DE" altLang="de-DE" sz="1800" dirty="0" err="1" smtClean="0">
                <a:latin typeface="Avenir Book"/>
                <a:cs typeface="Avenir Book"/>
              </a:rPr>
              <a:t>StadtplanerInnen</a:t>
            </a:r>
            <a:r>
              <a:rPr lang="de-DE" altLang="de-DE" sz="1800" dirty="0" smtClean="0">
                <a:latin typeface="Avenir Book"/>
                <a:cs typeface="Avenir Book"/>
              </a:rPr>
              <a:t>/: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400" dirty="0" smtClean="0">
                <a:latin typeface="Avenir Book"/>
                <a:cs typeface="Avenir Book"/>
              </a:rPr>
              <a:t>Definition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400" dirty="0" smtClean="0">
                <a:latin typeface="Avenir Book"/>
                <a:cs typeface="Avenir Book"/>
              </a:rPr>
              <a:t>Masterplan-Lebensbereich Mobilität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400" dirty="0">
                <a:latin typeface="Avenir Book"/>
                <a:cs typeface="Avenir Book"/>
              </a:rPr>
              <a:t>Abstimmung mit Leader/KEM (Finanzierung)</a:t>
            </a:r>
            <a:endParaRPr lang="de-DE" altLang="de-DE" sz="1400" dirty="0" smtClean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Einbinden Monitoring private und öffentliche Gebäude</a:t>
            </a:r>
            <a:endParaRPr lang="de-DE" altLang="de-DE" sz="1800" dirty="0">
              <a:latin typeface="Avenir Book"/>
              <a:cs typeface="Avenir Book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de-DE" altLang="de-DE" sz="18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4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4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4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400" dirty="0">
                <a:latin typeface="Avenir Book"/>
                <a:cs typeface="Avenir Book"/>
              </a:rPr>
              <a:t/>
            </a:r>
            <a:br>
              <a:rPr lang="de-DE" altLang="de-DE" sz="2400" dirty="0">
                <a:latin typeface="Avenir Book"/>
                <a:cs typeface="Avenir Book"/>
              </a:rPr>
            </a:br>
            <a:endParaRPr lang="de-DE" altLang="de-DE" sz="2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385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3759201"/>
            <a:ext cx="9144000" cy="2575243"/>
          </a:xfrm>
        </p:spPr>
        <p:txBody>
          <a:bodyPr anchor="t">
            <a:normAutofit/>
          </a:bodyPr>
          <a:lstStyle/>
          <a:p>
            <a:r>
              <a:rPr lang="de-AT" sz="3600" dirty="0" smtClean="0">
                <a:latin typeface="Avenir Book"/>
                <a:cs typeface="Avenir Book"/>
              </a:rPr>
              <a:t>1 </a:t>
            </a:r>
            <a:r>
              <a:rPr lang="de-AT" sz="3600" dirty="0" err="1" smtClean="0">
                <a:latin typeface="Avenir Book"/>
                <a:cs typeface="Avenir Book"/>
              </a:rPr>
              <a:t>e</a:t>
            </a:r>
            <a:r>
              <a:rPr lang="de-AT" sz="3600" dirty="0" smtClean="0">
                <a:latin typeface="Avenir Book"/>
                <a:cs typeface="Avenir Book"/>
              </a:rPr>
              <a:t> </a:t>
            </a:r>
            <a:br>
              <a:rPr lang="de-AT" sz="3600" dirty="0" smtClean="0">
                <a:latin typeface="Avenir Book"/>
                <a:cs typeface="Avenir Book"/>
              </a:rPr>
            </a:br>
            <a:r>
              <a:rPr lang="de-AT" sz="3600" dirty="0" smtClean="0">
                <a:latin typeface="Avenir Book"/>
                <a:cs typeface="Avenir Book"/>
              </a:rPr>
              <a:t>Stand des Forschungsprojektes:</a:t>
            </a:r>
            <a:br>
              <a:rPr lang="de-AT" sz="3600" dirty="0" smtClean="0">
                <a:latin typeface="Avenir Book"/>
                <a:cs typeface="Avenir Book"/>
              </a:rPr>
            </a:br>
            <a:r>
              <a:rPr lang="de-AT" sz="3600" dirty="0" smtClean="0">
                <a:latin typeface="Avenir Book"/>
                <a:cs typeface="Avenir Book"/>
              </a:rPr>
              <a:t>Projektmanagement und Evaluierung </a:t>
            </a:r>
            <a:endParaRPr lang="de-AT" sz="3600" dirty="0">
              <a:latin typeface="Avenir Book"/>
              <a:cs typeface="Avenir Book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208" y="655126"/>
            <a:ext cx="352958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0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3759201"/>
            <a:ext cx="9144000" cy="2575243"/>
          </a:xfrm>
        </p:spPr>
        <p:txBody>
          <a:bodyPr anchor="t">
            <a:normAutofit/>
          </a:bodyPr>
          <a:lstStyle/>
          <a:p>
            <a:r>
              <a:rPr lang="de-AT" sz="3600" dirty="0" smtClean="0">
                <a:latin typeface="Avenir Book"/>
                <a:cs typeface="Avenir Book"/>
              </a:rPr>
              <a:t>Stand des Forschungsprojektes:</a:t>
            </a:r>
            <a:r>
              <a:rPr lang="de-AT" sz="3600" dirty="0">
                <a:latin typeface="Avenir Book"/>
                <a:cs typeface="Avenir Book"/>
              </a:rPr>
              <a:t/>
            </a:r>
            <a:br>
              <a:rPr lang="de-AT" sz="3600" dirty="0">
                <a:latin typeface="Avenir Book"/>
                <a:cs typeface="Avenir Book"/>
              </a:rPr>
            </a:br>
            <a:r>
              <a:rPr lang="de-AT" sz="3600" dirty="0">
                <a:solidFill>
                  <a:srgbClr val="60C99C"/>
                </a:solidFill>
                <a:latin typeface="Avenir Book"/>
                <a:cs typeface="Avenir Book"/>
              </a:rPr>
              <a:t>1 </a:t>
            </a:r>
            <a:r>
              <a:rPr lang="de-AT" sz="3600" dirty="0" smtClean="0">
                <a:solidFill>
                  <a:srgbClr val="60C99C"/>
                </a:solidFill>
                <a:latin typeface="Avenir Book"/>
                <a:cs typeface="Avenir Book"/>
              </a:rPr>
              <a:t>a</a:t>
            </a:r>
            <a:r>
              <a:rPr lang="de-AT" sz="3600" dirty="0">
                <a:latin typeface="Avenir Book"/>
                <a:cs typeface="Avenir Book"/>
              </a:rPr>
              <a:t/>
            </a:r>
            <a:br>
              <a:rPr lang="de-AT" sz="3600" dirty="0">
                <a:latin typeface="Avenir Book"/>
                <a:cs typeface="Avenir Book"/>
              </a:rPr>
            </a:br>
            <a:r>
              <a:rPr lang="de-AT" sz="3600" dirty="0">
                <a:solidFill>
                  <a:srgbClr val="60C99C"/>
                </a:solidFill>
                <a:latin typeface="Avenir Book"/>
                <a:cs typeface="Avenir Book"/>
              </a:rPr>
              <a:t>Bauprojekt</a:t>
            </a:r>
            <a:r>
              <a:rPr lang="de-AT" sz="3600" dirty="0" smtClean="0">
                <a:solidFill>
                  <a:srgbClr val="60C99C"/>
                </a:solidFill>
                <a:latin typeface="Avenir Book"/>
                <a:cs typeface="Avenir Book"/>
              </a:rPr>
              <a:t>/</a:t>
            </a:r>
            <a:r>
              <a:rPr lang="de-AT" sz="3600" dirty="0" err="1" smtClean="0">
                <a:solidFill>
                  <a:srgbClr val="60C99C"/>
                </a:solidFill>
                <a:latin typeface="Avenir Book"/>
                <a:cs typeface="Avenir Book"/>
              </a:rPr>
              <a:t>Testbed</a:t>
            </a:r>
            <a:r>
              <a:rPr lang="de-AT" sz="3600" dirty="0" smtClean="0">
                <a:solidFill>
                  <a:srgbClr val="60C99C"/>
                </a:solidFill>
                <a:latin typeface="Avenir Book"/>
                <a:cs typeface="Avenir Book"/>
              </a:rPr>
              <a:t> </a:t>
            </a:r>
            <a:endParaRPr lang="de-AT" sz="3600" dirty="0">
              <a:solidFill>
                <a:srgbClr val="60C99C"/>
              </a:solidFill>
              <a:latin typeface="Avenir Book"/>
              <a:cs typeface="Avenir Book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208" y="655126"/>
            <a:ext cx="352958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3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109538" y="2060848"/>
            <a:ext cx="712628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2000" dirty="0" smtClean="0">
                <a:latin typeface="Avenir Book"/>
                <a:cs typeface="Avenir Book"/>
              </a:rPr>
              <a:t>Nach Grundsatzbeschluss GR 12/16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Anpassung ohne Ausschreibung Totalunternehmer bereits im Zwischenbericht eingearbeitet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Verlängerung Projektlaufzeit für Durchführung der geplanten Evaluierung notwendig, insbesondere für: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</a:pPr>
            <a:endParaRPr lang="de-DE" altLang="de-DE" sz="1600" dirty="0" smtClean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§"/>
            </a:pPr>
            <a:endParaRPr lang="de-DE" altLang="de-DE" sz="2000" dirty="0" smtClean="0">
              <a:latin typeface="Avenir Book"/>
              <a:cs typeface="Avenir Book"/>
            </a:endParaRPr>
          </a:p>
          <a:p>
            <a:pPr marL="449262" lvl="1" indent="0" eaLnBrk="1" hangingPunct="1">
              <a:lnSpc>
                <a:spcPct val="90000"/>
              </a:lnSpc>
              <a:buNone/>
            </a:pPr>
            <a:endParaRPr lang="de-DE" altLang="de-DE" sz="2400" dirty="0" smtClean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>
                <a:latin typeface="Avenir Book"/>
                <a:cs typeface="Avenir Book"/>
              </a:rPr>
              <a:t/>
            </a:r>
            <a:br>
              <a:rPr lang="de-DE" altLang="de-DE" sz="2000" dirty="0">
                <a:latin typeface="Avenir Book"/>
                <a:cs typeface="Avenir Book"/>
              </a:rPr>
            </a:br>
            <a:endParaRPr lang="de-DE" altLang="de-DE" sz="2000" dirty="0">
              <a:latin typeface="Avenir Book"/>
              <a:cs typeface="Avenir Book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413792"/>
            <a:ext cx="7270774" cy="1143000"/>
          </a:xfrm>
        </p:spPr>
        <p:txBody>
          <a:bodyPr/>
          <a:lstStyle/>
          <a:p>
            <a:pPr eaLnBrk="1" hangingPunct="1"/>
            <a:r>
              <a:rPr lang="de-DE" altLang="de-DE" sz="3200" dirty="0" smtClean="0">
                <a:solidFill>
                  <a:schemeClr val="accent5">
                    <a:lumMod val="75000"/>
                  </a:schemeClr>
                </a:solidFill>
                <a:latin typeface="Avenir Book"/>
                <a:ea typeface="ＭＳ Ｐゴシック" pitchFamily="34" charset="-128"/>
                <a:cs typeface="Avenir Book"/>
              </a:rPr>
              <a:t>Aktuell: Anpassung an Bauzeitplan</a:t>
            </a:r>
            <a: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7F7F7F"/>
                </a:solidFill>
                <a:latin typeface="Avenir Book"/>
                <a:ea typeface="ＭＳ Ｐゴシック" pitchFamily="34" charset="-128"/>
                <a:cs typeface="Avenir Book"/>
              </a:rPr>
              <a:t>1e Projektmanagement und Evaluierung</a:t>
            </a:r>
            <a:endParaRPr lang="de-AT" altLang="de-DE" sz="2400" dirty="0" smtClean="0">
              <a:solidFill>
                <a:srgbClr val="7F7F7F"/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557338"/>
            <a:ext cx="188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057525"/>
            <a:ext cx="18780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29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109538" y="1898898"/>
            <a:ext cx="7126287" cy="441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charset="2"/>
              <a:buChar char="ü"/>
            </a:pPr>
            <a:r>
              <a:rPr lang="de-DE" altLang="de-DE" sz="2000" dirty="0" smtClean="0">
                <a:latin typeface="Avenir Book"/>
                <a:cs typeface="Avenir Book"/>
              </a:rPr>
              <a:t>Detaillierung Zielvorgaben und Arbeitspakete</a:t>
            </a:r>
            <a:endParaRPr lang="de-DE" altLang="de-DE" sz="1600" dirty="0" smtClean="0">
              <a:latin typeface="Avenir Book"/>
              <a:cs typeface="Avenir Book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ü"/>
            </a:pPr>
            <a:r>
              <a:rPr lang="de-DE" altLang="de-DE" sz="2000" dirty="0" smtClean="0">
                <a:latin typeface="Avenir Book"/>
                <a:cs typeface="Avenir Book"/>
              </a:rPr>
              <a:t>Start-</a:t>
            </a:r>
            <a:r>
              <a:rPr lang="de-DE" altLang="de-DE" sz="2000" dirty="0" err="1" smtClean="0">
                <a:latin typeface="Avenir Book"/>
                <a:cs typeface="Avenir Book"/>
              </a:rPr>
              <a:t>up</a:t>
            </a:r>
            <a:r>
              <a:rPr lang="de-DE" altLang="de-DE" sz="2000" dirty="0" smtClean="0">
                <a:latin typeface="Avenir Book"/>
                <a:cs typeface="Avenir Book"/>
              </a:rPr>
              <a:t> Workshop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ü"/>
            </a:pPr>
            <a:r>
              <a:rPr lang="de-DE" altLang="de-DE" sz="2000" dirty="0" smtClean="0">
                <a:latin typeface="Avenir Book"/>
                <a:cs typeface="Avenir Book"/>
              </a:rPr>
              <a:t>Workshop </a:t>
            </a:r>
            <a:r>
              <a:rPr lang="de-DE" altLang="de-DE" sz="2000" dirty="0" err="1" smtClean="0">
                <a:latin typeface="Avenir Book"/>
                <a:cs typeface="Avenir Book"/>
              </a:rPr>
              <a:t>ProjektteilnehmerInnen</a:t>
            </a:r>
            <a:r>
              <a:rPr lang="de-DE" altLang="de-DE" sz="2000" dirty="0" smtClean="0">
                <a:latin typeface="Avenir Book"/>
                <a:cs typeface="Avenir Book"/>
              </a:rPr>
              <a:t> 30.6.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ü"/>
            </a:pPr>
            <a:r>
              <a:rPr lang="de-DE" altLang="de-DE" sz="2000" dirty="0" smtClean="0">
                <a:latin typeface="Avenir Book"/>
                <a:cs typeface="Avenir Book"/>
              </a:rPr>
              <a:t>Evaluierung Vorprojekte begonnen</a:t>
            </a:r>
          </a:p>
          <a:p>
            <a:pPr marL="449262" lvl="1" indent="0" eaLnBrk="1" hangingPunct="1">
              <a:lnSpc>
                <a:spcPct val="90000"/>
              </a:lnSpc>
              <a:buNone/>
            </a:pPr>
            <a:endParaRPr lang="de-DE" altLang="de-DE" sz="2000" dirty="0" smtClean="0">
              <a:latin typeface="Avenir Book"/>
              <a:cs typeface="Avenir Book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ü"/>
            </a:pPr>
            <a:endParaRPr lang="de-DE" altLang="de-DE" sz="2000" dirty="0" smtClean="0">
              <a:latin typeface="Avenir Book"/>
              <a:cs typeface="Avenir Book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de-DE" altLang="de-DE" sz="1600" dirty="0" smtClean="0">
              <a:latin typeface="Avenir Book"/>
              <a:cs typeface="Avenir Book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de-DE" altLang="de-DE" sz="1600" dirty="0" smtClean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de-DE" altLang="de-DE" sz="1600" dirty="0" smtClean="0">
              <a:latin typeface="Avenir Book"/>
              <a:cs typeface="Avenir Book"/>
            </a:endParaRPr>
          </a:p>
          <a:p>
            <a:pPr marL="449262" lvl="1" indent="0" eaLnBrk="1" hangingPunct="1">
              <a:lnSpc>
                <a:spcPct val="90000"/>
              </a:lnSpc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>
                <a:latin typeface="Avenir Book"/>
                <a:cs typeface="Avenir Book"/>
              </a:rPr>
              <a:t/>
            </a:r>
            <a:br>
              <a:rPr lang="de-DE" altLang="de-DE" sz="2000" dirty="0">
                <a:latin typeface="Avenir Book"/>
                <a:cs typeface="Avenir Book"/>
              </a:rPr>
            </a:br>
            <a:endParaRPr lang="de-DE" altLang="de-DE" sz="2000" dirty="0">
              <a:latin typeface="Avenir Book"/>
              <a:cs typeface="Avenir Book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341784"/>
            <a:ext cx="7126287" cy="1143000"/>
          </a:xfrm>
        </p:spPr>
        <p:txBody>
          <a:bodyPr/>
          <a:lstStyle/>
          <a:p>
            <a:pPr marL="571500" indent="-571500" eaLnBrk="1" hangingPunct="1">
              <a:buFont typeface="Wingdings" charset="2"/>
              <a:buChar char="ü"/>
            </a:pP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Jahr</a:t>
            </a:r>
            <a:r>
              <a:rPr lang="de-DE" altLang="de-DE" sz="40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40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7F7F7F"/>
                </a:solidFill>
                <a:latin typeface="Avenir Book"/>
                <a:ea typeface="ＭＳ Ｐゴシック" pitchFamily="34" charset="-128"/>
                <a:cs typeface="Avenir Book"/>
              </a:rPr>
              <a:t>1e Projektmanagement und Evaluierung</a:t>
            </a:r>
            <a:endParaRPr lang="de-AT" altLang="de-DE" dirty="0" smtClean="0">
              <a:solidFill>
                <a:srgbClr val="7F7F7F"/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557338"/>
            <a:ext cx="188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057525"/>
            <a:ext cx="18780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42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3759201"/>
            <a:ext cx="9144000" cy="2575243"/>
          </a:xfrm>
        </p:spPr>
        <p:txBody>
          <a:bodyPr anchor="t">
            <a:normAutofit fontScale="90000"/>
          </a:bodyPr>
          <a:lstStyle/>
          <a:p>
            <a:pPr marL="457200" indent="-457200">
              <a:defRPr/>
            </a:pPr>
            <a:r>
              <a:rPr lang="de-AT" sz="3600" dirty="0" smtClean="0">
                <a:latin typeface="Avenir Book"/>
                <a:cs typeface="Avenir Book"/>
              </a:rPr>
              <a:t>2</a:t>
            </a:r>
            <a:br>
              <a:rPr lang="de-AT" sz="3600" dirty="0" smtClean="0">
                <a:latin typeface="Avenir Book"/>
                <a:cs typeface="Avenir Book"/>
              </a:rPr>
            </a:br>
            <a:r>
              <a:rPr lang="de-AT" sz="3600" dirty="0" smtClean="0">
                <a:latin typeface="Avenir Book"/>
                <a:cs typeface="Avenir Book"/>
              </a:rPr>
              <a:t>Transformationsanalyse </a:t>
            </a:r>
            <a:r>
              <a:rPr lang="de-AT" sz="3600" dirty="0">
                <a:latin typeface="Avenir Book"/>
                <a:cs typeface="Avenir Book"/>
              </a:rPr>
              <a:t>konkret: </a:t>
            </a:r>
            <a:br>
              <a:rPr lang="de-AT" sz="3600" dirty="0">
                <a:latin typeface="Avenir Book"/>
                <a:cs typeface="Avenir Book"/>
              </a:rPr>
            </a:br>
            <a:r>
              <a:rPr lang="de-AT" sz="3600" dirty="0">
                <a:latin typeface="Avenir Book"/>
                <a:cs typeface="Avenir Book"/>
              </a:rPr>
              <a:t>Korneuburg energieautonom</a:t>
            </a:r>
            <a:br>
              <a:rPr lang="de-AT" sz="3600" dirty="0">
                <a:latin typeface="Avenir Book"/>
                <a:cs typeface="Avenir Book"/>
              </a:rPr>
            </a:br>
            <a:r>
              <a:rPr lang="de-AT" sz="3600" dirty="0" smtClean="0">
                <a:latin typeface="Avenir Book"/>
                <a:cs typeface="Avenir Book"/>
              </a:rPr>
              <a:t/>
            </a:r>
            <a:br>
              <a:rPr lang="de-AT" sz="3600" dirty="0" smtClean="0">
                <a:latin typeface="Avenir Book"/>
                <a:cs typeface="Avenir Book"/>
              </a:rPr>
            </a:br>
            <a:r>
              <a:rPr lang="de-AT" sz="2700" dirty="0" smtClean="0">
                <a:solidFill>
                  <a:srgbClr val="FF0000"/>
                </a:solidFill>
                <a:latin typeface="Avenir Book"/>
                <a:cs typeface="Avenir Book"/>
              </a:rPr>
              <a:t>(Exkurs </a:t>
            </a:r>
            <a:r>
              <a:rPr lang="de-AT" sz="2700" dirty="0" smtClean="0">
                <a:solidFill>
                  <a:srgbClr val="FF0000"/>
                </a:solidFill>
                <a:latin typeface="Avenir Book"/>
                <a:cs typeface="Avenir Book"/>
              </a:rPr>
              <a:t>Transformationsanalyse)</a:t>
            </a:r>
            <a:endParaRPr lang="de-AT" sz="36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208" y="655126"/>
            <a:ext cx="352958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3759201"/>
            <a:ext cx="9144000" cy="2575243"/>
          </a:xfrm>
        </p:spPr>
        <p:txBody>
          <a:bodyPr anchor="t">
            <a:normAutofit/>
          </a:bodyPr>
          <a:lstStyle/>
          <a:p>
            <a:pPr marL="457200" indent="-457200">
              <a:defRPr/>
            </a:pPr>
            <a:r>
              <a:rPr lang="de-AT" sz="3600" dirty="0" smtClean="0">
                <a:latin typeface="Avenir Book"/>
                <a:cs typeface="Avenir Book"/>
              </a:rPr>
              <a:t>3</a:t>
            </a:r>
            <a:br>
              <a:rPr lang="de-AT" sz="3600" dirty="0" smtClean="0">
                <a:latin typeface="Avenir Book"/>
                <a:cs typeface="Avenir Book"/>
              </a:rPr>
            </a:br>
            <a:r>
              <a:rPr lang="de-AT" sz="3600" dirty="0">
                <a:latin typeface="Avenir Book"/>
                <a:cs typeface="Avenir Book"/>
              </a:rPr>
              <a:t>Zusammenfassung Ausblick, Zeitplan</a:t>
            </a:r>
            <a:br>
              <a:rPr lang="de-AT" sz="3600" dirty="0">
                <a:latin typeface="Avenir Book"/>
                <a:cs typeface="Avenir Book"/>
              </a:rPr>
            </a:br>
            <a:endParaRPr lang="de-AT" sz="3600" dirty="0">
              <a:latin typeface="Avenir Book"/>
              <a:cs typeface="Avenir Book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208" y="655126"/>
            <a:ext cx="352958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6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701824"/>
            <a:ext cx="7126287" cy="1503040"/>
          </a:xfrm>
        </p:spPr>
        <p:txBody>
          <a:bodyPr/>
          <a:lstStyle/>
          <a:p>
            <a:pPr eaLnBrk="1" hangingPunct="1"/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Terminplan: </a:t>
            </a:r>
            <a:b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folgende Meilensteine sind in einer 3jährigen Projektlaufzeit nicht umsetzbar (aufgrund Verzögerungen im Bauprojekt)</a:t>
            </a:r>
            <a: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ＭＳ Ｐゴシック" pitchFamily="34" charset="-128"/>
                <a:cs typeface="Avenir Book"/>
              </a:rPr>
            </a:br>
            <a:endParaRPr lang="de-AT" altLang="de-DE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  <p:pic>
        <p:nvPicPr>
          <p:cNvPr id="4" name="Bild 3" descr="Bildschirmfoto 2016-12-13 um 02.45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5040000" cy="380609"/>
          </a:xfrm>
          <a:prstGeom prst="rect">
            <a:avLst/>
          </a:prstGeom>
        </p:spPr>
      </p:pic>
      <p:pic>
        <p:nvPicPr>
          <p:cNvPr id="6" name="Bild 5" descr="Bildschirmfoto 2016-12-13 um 02.47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6" y="4149080"/>
            <a:ext cx="5040000" cy="477931"/>
          </a:xfrm>
          <a:prstGeom prst="rect">
            <a:avLst/>
          </a:prstGeom>
        </p:spPr>
      </p:pic>
      <p:pic>
        <p:nvPicPr>
          <p:cNvPr id="7" name="Bild 6" descr="Bildschirmfoto 2016-12-13 um 02.46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6" y="3501008"/>
            <a:ext cx="5040000" cy="464373"/>
          </a:xfrm>
          <a:prstGeom prst="rect">
            <a:avLst/>
          </a:prstGeom>
        </p:spPr>
      </p:pic>
      <p:pic>
        <p:nvPicPr>
          <p:cNvPr id="8" name="Bild 7" descr="Bildschirmfoto 2016-12-13 um 02.46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6" y="2852936"/>
            <a:ext cx="5040000" cy="460975"/>
          </a:xfrm>
          <a:prstGeom prst="rect">
            <a:avLst/>
          </a:prstGeom>
        </p:spPr>
      </p:pic>
      <p:pic>
        <p:nvPicPr>
          <p:cNvPr id="9" name="Bild 8" descr="Bildschirmfoto 2016-12-13 um 02.48.3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56137"/>
            <a:ext cx="5040000" cy="481175"/>
          </a:xfrm>
          <a:prstGeom prst="rect">
            <a:avLst/>
          </a:prstGeom>
        </p:spPr>
      </p:pic>
      <p:pic>
        <p:nvPicPr>
          <p:cNvPr id="10" name="Bild 9" descr="Bildschirmfoto 2016-12-13 um 02.48.0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6" y="5013176"/>
            <a:ext cx="5040000" cy="587485"/>
          </a:xfrm>
          <a:prstGeom prst="rect">
            <a:avLst/>
          </a:prstGeom>
        </p:spPr>
      </p:pic>
      <p:pic>
        <p:nvPicPr>
          <p:cNvPr id="11" name="Bild 10" descr="Bildschirmfoto 2016-12-13 um 02.47.2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1128"/>
            <a:ext cx="5040000" cy="2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109538" y="2348880"/>
            <a:ext cx="712628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2400" dirty="0" smtClean="0">
                <a:latin typeface="Avenir Book"/>
                <a:cs typeface="Avenir Book"/>
              </a:rPr>
              <a:t>Grundsatzbeschluss zur Umsetzung des Bauprojektes durch die Stadtgemeinde Korneuburg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Im Stadtrat am 6.12.2016 (einstimmig)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800" dirty="0" smtClean="0">
                <a:latin typeface="Avenir Book"/>
                <a:cs typeface="Avenir Book"/>
              </a:rPr>
              <a:t>Im Gemeinderat (geplant) am 14.12.2016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2400" dirty="0" smtClean="0">
                <a:latin typeface="Avenir Book"/>
                <a:cs typeface="Avenir Book"/>
              </a:rPr>
              <a:t>Bauvolumen dreigeschossig (anstatt 4 Geschosse)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2400" dirty="0" smtClean="0">
                <a:latin typeface="Avenir Book"/>
                <a:cs typeface="Avenir Book"/>
              </a:rPr>
              <a:t>Ausstattungsqualität Midi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2400" dirty="0" smtClean="0">
                <a:latin typeface="Avenir Book"/>
                <a:cs typeface="Avenir Book"/>
              </a:rPr>
              <a:t>Abwicklung durch Totalunternehmer </a:t>
            </a:r>
            <a:r>
              <a:rPr lang="de-DE" altLang="de-DE" sz="2400" dirty="0">
                <a:latin typeface="Avenir Book"/>
                <a:cs typeface="Avenir Book"/>
              </a:rPr>
              <a:t>a</a:t>
            </a:r>
            <a:r>
              <a:rPr lang="de-DE" altLang="de-DE" sz="2400" dirty="0" smtClean="0">
                <a:latin typeface="Avenir Book"/>
                <a:cs typeface="Avenir Book"/>
              </a:rPr>
              <a:t>b Einreichung </a:t>
            </a:r>
            <a:r>
              <a:rPr lang="de-DE" altLang="de-DE" sz="2000" dirty="0" smtClean="0">
                <a:latin typeface="Avenir Book"/>
                <a:cs typeface="Avenir Book"/>
              </a:rPr>
              <a:t>(zur Risikominimierung für die Stadtgemeinde)</a:t>
            </a: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>
                <a:latin typeface="Avenir Book"/>
                <a:cs typeface="Avenir Book"/>
              </a:rPr>
              <a:t/>
            </a:r>
            <a:br>
              <a:rPr lang="de-DE" altLang="de-DE" sz="2000" dirty="0">
                <a:latin typeface="Avenir Book"/>
                <a:cs typeface="Avenir Book"/>
              </a:rPr>
            </a:br>
            <a:endParaRPr lang="de-DE" altLang="de-DE" sz="2000" dirty="0">
              <a:latin typeface="Avenir Book"/>
              <a:cs typeface="Avenir Book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341784"/>
            <a:ext cx="7126287" cy="114300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solidFill>
                  <a:schemeClr val="accent5">
                    <a:lumMod val="75000"/>
                  </a:schemeClr>
                </a:solidFill>
                <a:latin typeface="Avenir Book"/>
                <a:ea typeface="ＭＳ Ｐゴシック" pitchFamily="34" charset="-128"/>
                <a:cs typeface="Avenir Book"/>
              </a:rPr>
              <a:t>Aktuell: Grundsatzbeschluss GR</a:t>
            </a:r>
            <a:r>
              <a:rPr lang="de-DE" altLang="de-DE" sz="36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36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>
                <a:solidFill>
                  <a:schemeClr val="bg2"/>
                </a:solidFill>
                <a:latin typeface="Avenir Book"/>
                <a:ea typeface="ＭＳ Ｐゴシック" pitchFamily="34" charset="-128"/>
                <a:cs typeface="Avenir Book"/>
              </a:rPr>
              <a:t>1a Bauprojekt/</a:t>
            </a:r>
            <a:r>
              <a:rPr lang="de-DE" altLang="de-DE" sz="2400" dirty="0" err="1">
                <a:solidFill>
                  <a:schemeClr val="bg2"/>
                </a:solidFill>
                <a:latin typeface="Avenir Book"/>
                <a:ea typeface="ＭＳ Ｐゴシック" pitchFamily="34" charset="-128"/>
                <a:cs typeface="Avenir Book"/>
              </a:rPr>
              <a:t>Testbed</a:t>
            </a:r>
            <a:endParaRPr lang="de-AT" altLang="de-DE" sz="2400" dirty="0" smtClean="0">
              <a:solidFill>
                <a:schemeClr val="bg2"/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557338"/>
            <a:ext cx="188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057525"/>
            <a:ext cx="18780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701824"/>
            <a:ext cx="7126287" cy="1503040"/>
          </a:xfrm>
        </p:spPr>
        <p:txBody>
          <a:bodyPr/>
          <a:lstStyle/>
          <a:p>
            <a:pPr eaLnBrk="1" hangingPunct="1"/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Auswirkungen </a:t>
            </a:r>
            <a:b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auf Zwischenbericht AP 3, 4 und 7</a:t>
            </a:r>
            <a:r>
              <a:rPr lang="de-DE" altLang="de-DE" sz="32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32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1a Bauprojekt/</a:t>
            </a:r>
            <a:r>
              <a:rPr lang="de-DE" altLang="de-DE" sz="2400" dirty="0" err="1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Testbed</a:t>
            </a:r>
            <a:r>
              <a:rPr lang="de-DE" altLang="de-DE" sz="3600" dirty="0"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3600" dirty="0">
                <a:latin typeface="Avenir Book"/>
                <a:ea typeface="ＭＳ Ｐゴシック" pitchFamily="34" charset="-128"/>
                <a:cs typeface="Avenir Book"/>
              </a:rPr>
            </a:br>
            <a:endParaRPr lang="de-AT" altLang="de-DE" dirty="0" smtClean="0">
              <a:solidFill>
                <a:srgbClr val="FF0000"/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  <p:pic>
        <p:nvPicPr>
          <p:cNvPr id="2" name="Bild 1" descr="Bildschirmfoto 2016-12-12 um 12.50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2" y="2060848"/>
            <a:ext cx="5040064" cy="978432"/>
          </a:xfrm>
          <a:prstGeom prst="rect">
            <a:avLst/>
          </a:prstGeom>
        </p:spPr>
      </p:pic>
      <p:pic>
        <p:nvPicPr>
          <p:cNvPr id="3" name="Bild 2" descr="Bildschirmfoto 2016-12-12 um 12.51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4" y="3137555"/>
            <a:ext cx="5040072" cy="1014895"/>
          </a:xfrm>
          <a:prstGeom prst="rect">
            <a:avLst/>
          </a:prstGeom>
        </p:spPr>
      </p:pic>
      <p:pic>
        <p:nvPicPr>
          <p:cNvPr id="4" name="Bild 3" descr="Bildschirmfoto 2016-12-12 um 12.51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89683"/>
            <a:ext cx="5040000" cy="173195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436096" y="2060848"/>
            <a:ext cx="30963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ü"/>
            </a:pPr>
            <a:r>
              <a:rPr lang="de-DE" sz="1000" dirty="0" smtClean="0">
                <a:solidFill>
                  <a:srgbClr val="60C99C"/>
                </a:solidFill>
              </a:rPr>
              <a:t>Gemeinde bleibt Bauträger </a:t>
            </a:r>
          </a:p>
          <a:p>
            <a:pPr marL="171450" indent="-171450">
              <a:buFont typeface="Wingdings" charset="2"/>
              <a:buChar char="Ø"/>
            </a:pPr>
            <a:r>
              <a:rPr lang="de-DE" sz="1000" dirty="0" smtClean="0">
                <a:solidFill>
                  <a:srgbClr val="60C99C"/>
                </a:solidFill>
              </a:rPr>
              <a:t>Risikobewertung im Zuge der Ausschreibung Totalunternehmer</a:t>
            </a:r>
          </a:p>
          <a:p>
            <a:pPr marL="171450" indent="-171450">
              <a:buFont typeface="Wingdings" charset="2"/>
              <a:buChar char="Ø"/>
            </a:pPr>
            <a:r>
              <a:rPr lang="de-DE" sz="1000" dirty="0" smtClean="0">
                <a:solidFill>
                  <a:srgbClr val="60C99C"/>
                </a:solidFill>
              </a:rPr>
              <a:t>Ergänzung Detailberechnung für neue „Ausgangsvariante“</a:t>
            </a:r>
          </a:p>
          <a:p>
            <a:endParaRPr lang="de-DE" sz="1000" dirty="0">
              <a:solidFill>
                <a:srgbClr val="60C99C"/>
              </a:solidFill>
            </a:endParaRPr>
          </a:p>
          <a:p>
            <a:endParaRPr lang="de-DE" sz="1000" dirty="0" smtClean="0">
              <a:solidFill>
                <a:srgbClr val="60C99C"/>
              </a:solidFill>
            </a:endParaRPr>
          </a:p>
          <a:p>
            <a:pPr marL="171450" indent="-171450">
              <a:buFont typeface="Wingdings" charset="2"/>
              <a:buChar char="ü"/>
            </a:pPr>
            <a:r>
              <a:rPr lang="de-DE" sz="1000" dirty="0" smtClean="0">
                <a:solidFill>
                  <a:srgbClr val="60C99C"/>
                </a:solidFill>
              </a:rPr>
              <a:t>Midi entschieden</a:t>
            </a:r>
          </a:p>
          <a:p>
            <a:endParaRPr lang="de-DE" sz="1000" dirty="0">
              <a:solidFill>
                <a:srgbClr val="60C99C"/>
              </a:solidFill>
            </a:endParaRPr>
          </a:p>
          <a:p>
            <a:endParaRPr lang="de-DE" sz="1000" dirty="0" smtClean="0">
              <a:solidFill>
                <a:srgbClr val="60C99C"/>
              </a:solidFill>
            </a:endParaRPr>
          </a:p>
          <a:p>
            <a:pPr marL="171450" indent="-171450">
              <a:buFont typeface="Wingdings" charset="2"/>
              <a:buChar char="ü"/>
            </a:pPr>
            <a:r>
              <a:rPr lang="de-DE" sz="1000" dirty="0" smtClean="0">
                <a:solidFill>
                  <a:srgbClr val="60C99C"/>
                </a:solidFill>
              </a:rPr>
              <a:t>Reduzierter Umfang entschieden</a:t>
            </a:r>
          </a:p>
          <a:p>
            <a:endParaRPr lang="de-DE" sz="1400" dirty="0">
              <a:solidFill>
                <a:srgbClr val="60C99C"/>
              </a:solidFill>
            </a:endParaRPr>
          </a:p>
          <a:p>
            <a:endParaRPr lang="de-DE" sz="1400" dirty="0" smtClean="0">
              <a:solidFill>
                <a:srgbClr val="60C99C"/>
              </a:solidFill>
            </a:endParaRPr>
          </a:p>
          <a:p>
            <a:endParaRPr lang="de-DE" sz="1000" dirty="0" smtClean="0">
              <a:solidFill>
                <a:srgbClr val="60C99C"/>
              </a:solidFill>
            </a:endParaRPr>
          </a:p>
          <a:p>
            <a:pPr marL="171450" indent="-171450">
              <a:buFont typeface="Wingdings" charset="2"/>
              <a:buChar char="Ø"/>
            </a:pPr>
            <a:r>
              <a:rPr lang="de-DE" sz="1000" dirty="0" smtClean="0">
                <a:solidFill>
                  <a:srgbClr val="60C99C"/>
                </a:solidFill>
              </a:rPr>
              <a:t>Änderung der Einreichung WBF nach Detailplanung </a:t>
            </a:r>
            <a:endParaRPr lang="de-DE" sz="1000" dirty="0">
              <a:solidFill>
                <a:srgbClr val="60C99C"/>
              </a:solidFill>
            </a:endParaRPr>
          </a:p>
          <a:p>
            <a:endParaRPr lang="de-DE" sz="1000" dirty="0" smtClean="0">
              <a:solidFill>
                <a:srgbClr val="60C99C"/>
              </a:solidFill>
            </a:endParaRPr>
          </a:p>
          <a:p>
            <a:endParaRPr lang="de-DE" sz="1000" dirty="0" smtClean="0">
              <a:solidFill>
                <a:srgbClr val="60C99C"/>
              </a:solidFill>
            </a:endParaRPr>
          </a:p>
          <a:p>
            <a:pPr marL="171450" indent="-171450">
              <a:buFont typeface="Wingdings" charset="2"/>
              <a:buChar char="Ø"/>
            </a:pPr>
            <a:r>
              <a:rPr lang="de-DE" sz="1000" dirty="0" smtClean="0">
                <a:solidFill>
                  <a:srgbClr val="60C99C"/>
                </a:solidFill>
              </a:rPr>
              <a:t>Ev. Verzögerung durch Entscheidung Totalunternehmer (zusätzliche Ausschreibung) – wird durch Bauherrenvertretung geklärt</a:t>
            </a:r>
          </a:p>
          <a:p>
            <a:pPr marL="171450" indent="-171450">
              <a:buFont typeface="Wingdings" charset="2"/>
              <a:buChar char="Ø"/>
            </a:pPr>
            <a:r>
              <a:rPr lang="de-DE" sz="1000" dirty="0" smtClean="0">
                <a:solidFill>
                  <a:srgbClr val="60C99C"/>
                </a:solidFill>
              </a:rPr>
              <a:t>Ansuchen um Projekt-Laufzeitverlängerung</a:t>
            </a:r>
            <a:endParaRPr lang="de-DE" sz="1000" dirty="0">
              <a:solidFill>
                <a:srgbClr val="60C9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6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109538" y="1898898"/>
            <a:ext cx="7126287" cy="441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8525" indent="-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charset="2"/>
              <a:buChar char="ü"/>
            </a:pPr>
            <a:r>
              <a:rPr lang="de-DE" altLang="de-DE" sz="2000" dirty="0">
                <a:latin typeface="Avenir Book"/>
                <a:cs typeface="Avenir Book"/>
              </a:rPr>
              <a:t>Detaillierte Variantenberechnungen Bauprojekt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600" dirty="0">
                <a:latin typeface="Avenir Book"/>
                <a:cs typeface="Avenir Book"/>
              </a:rPr>
              <a:t>IBO und FH-Technikum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600" dirty="0">
                <a:latin typeface="Avenir Book"/>
                <a:cs typeface="Avenir Book"/>
              </a:rPr>
              <a:t>Bau- und Errichtungskosten, Energiebilanz, Lebenszykluskosten, Finanzierungskosten etc</a:t>
            </a:r>
            <a:r>
              <a:rPr lang="de-DE" altLang="de-DE" sz="1600" dirty="0" smtClean="0">
                <a:latin typeface="Avenir Book"/>
                <a:cs typeface="Avenir Book"/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ü"/>
            </a:pPr>
            <a:r>
              <a:rPr lang="de-DE" altLang="de-DE" sz="2000" dirty="0" smtClean="0">
                <a:latin typeface="Avenir Book"/>
                <a:cs typeface="Avenir Book"/>
              </a:rPr>
              <a:t>Studie </a:t>
            </a:r>
            <a:r>
              <a:rPr lang="de-DE" altLang="de-DE" sz="2000" dirty="0">
                <a:latin typeface="Avenir Book"/>
                <a:cs typeface="Avenir Book"/>
              </a:rPr>
              <a:t>für Wohnbauförderung </a:t>
            </a:r>
            <a:r>
              <a:rPr lang="de-DE" altLang="de-DE" sz="2000" dirty="0" smtClean="0">
                <a:latin typeface="Avenir Book"/>
                <a:cs typeface="Avenir Book"/>
              </a:rPr>
              <a:t>abgeschlossen</a:t>
            </a:r>
            <a:endParaRPr lang="de-DE" altLang="de-DE" dirty="0" smtClean="0">
              <a:latin typeface="Avenir Book"/>
              <a:cs typeface="Avenir Book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durch </a:t>
            </a:r>
            <a:r>
              <a:rPr lang="de-DE" altLang="de-DE" sz="1600" dirty="0">
                <a:latin typeface="Avenir Book"/>
                <a:cs typeface="Avenir Book"/>
              </a:rPr>
              <a:t>POS-Architekten </a:t>
            </a:r>
            <a:r>
              <a:rPr lang="de-DE" altLang="de-DE" sz="1600" dirty="0" smtClean="0">
                <a:latin typeface="Avenir Book"/>
                <a:cs typeface="Avenir Book"/>
              </a:rPr>
              <a:t>(im April 2016)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Maximalvariante</a:t>
            </a:r>
            <a:r>
              <a:rPr lang="de-DE" altLang="de-DE" sz="1600" dirty="0">
                <a:latin typeface="Avenir Book"/>
                <a:cs typeface="Avenir Book"/>
              </a:rPr>
              <a:t>, Planstand für Untersuchungen </a:t>
            </a:r>
            <a:r>
              <a:rPr lang="de-DE" altLang="de-DE" sz="1600" dirty="0" smtClean="0">
                <a:latin typeface="Avenir Book"/>
                <a:cs typeface="Avenir Book"/>
              </a:rPr>
              <a:t>Forschungsprojekt</a:t>
            </a:r>
            <a:endParaRPr lang="de-DE" altLang="de-DE" sz="1600" dirty="0">
              <a:latin typeface="Avenir Book"/>
              <a:cs typeface="Avenir Book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ü"/>
            </a:pPr>
            <a:r>
              <a:rPr lang="de-DE" altLang="de-DE" sz="2000" dirty="0" smtClean="0">
                <a:latin typeface="Avenir Book"/>
                <a:cs typeface="Avenir Book"/>
              </a:rPr>
              <a:t>Projektsteuerung (Bauherrenvertretung)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600" dirty="0" err="1" smtClean="0">
                <a:latin typeface="Avenir Book"/>
                <a:cs typeface="Avenir Book"/>
              </a:rPr>
              <a:t>raum</a:t>
            </a:r>
            <a:r>
              <a:rPr lang="de-DE" altLang="de-DE" sz="1600" dirty="0" err="1">
                <a:latin typeface="Avenir Book"/>
                <a:cs typeface="Avenir Book"/>
              </a:rPr>
              <a:t>&amp;kommunikation</a:t>
            </a:r>
            <a:r>
              <a:rPr lang="de-DE" altLang="de-DE" sz="1600" dirty="0">
                <a:latin typeface="Avenir Book"/>
                <a:cs typeface="Avenir Book"/>
              </a:rPr>
              <a:t> </a:t>
            </a:r>
            <a:r>
              <a:rPr lang="de-DE" altLang="de-DE" sz="1600" dirty="0" smtClean="0">
                <a:latin typeface="Avenir Book"/>
                <a:cs typeface="Avenir Book"/>
              </a:rPr>
              <a:t>seit </a:t>
            </a:r>
            <a:r>
              <a:rPr lang="de-DE" altLang="de-DE" sz="1600" dirty="0">
                <a:latin typeface="Avenir Book"/>
                <a:cs typeface="Avenir Book"/>
              </a:rPr>
              <a:t>März 2016 bis Einreichung Bauprojekt beauftragt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de-DE" altLang="de-DE" sz="1600" dirty="0" smtClean="0">
                <a:latin typeface="Avenir Book"/>
                <a:cs typeface="Avenir Book"/>
              </a:rPr>
              <a:t>Aktuell </a:t>
            </a:r>
            <a:r>
              <a:rPr lang="de-DE" altLang="de-DE" sz="1600" dirty="0">
                <a:latin typeface="Avenir Book"/>
                <a:cs typeface="Avenir Book"/>
              </a:rPr>
              <a:t>Vorbereitung EU-weite Ausschreibung für Planungsleistungen (2stufiges Verfahren</a:t>
            </a:r>
            <a:r>
              <a:rPr lang="de-DE" altLang="de-DE" sz="1600" dirty="0" smtClean="0">
                <a:latin typeface="Avenir Book"/>
                <a:cs typeface="Avenir Book"/>
              </a:rPr>
              <a:t>)</a:t>
            </a:r>
          </a:p>
          <a:p>
            <a:pPr marL="449262" lvl="1" indent="0" eaLnBrk="1" hangingPunct="1">
              <a:lnSpc>
                <a:spcPct val="90000"/>
              </a:lnSpc>
              <a:buNone/>
            </a:pPr>
            <a:endParaRPr lang="de-DE" altLang="de-DE" sz="1600" dirty="0" smtClean="0">
              <a:latin typeface="Avenir Book"/>
              <a:cs typeface="Avenir Book"/>
            </a:endParaRPr>
          </a:p>
          <a:p>
            <a:pPr marL="449262" lvl="1" indent="0" eaLnBrk="1" hangingPunct="1">
              <a:lnSpc>
                <a:spcPct val="90000"/>
              </a:lnSpc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latin typeface="Avenir Book"/>
              <a:cs typeface="Avenir Book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>
                <a:latin typeface="Avenir Book"/>
                <a:cs typeface="Avenir Book"/>
              </a:rPr>
              <a:t/>
            </a:r>
            <a:br>
              <a:rPr lang="de-DE" altLang="de-DE" sz="2000" dirty="0">
                <a:latin typeface="Avenir Book"/>
                <a:cs typeface="Avenir Book"/>
              </a:rPr>
            </a:br>
            <a:endParaRPr lang="de-DE" altLang="de-DE" sz="2000" dirty="0">
              <a:latin typeface="Avenir Book"/>
              <a:cs typeface="Avenir Book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8" y="341784"/>
            <a:ext cx="7126287" cy="1143000"/>
          </a:xfrm>
        </p:spPr>
        <p:txBody>
          <a:bodyPr/>
          <a:lstStyle/>
          <a:p>
            <a:pPr marL="571500" indent="-571500" eaLnBrk="1" hangingPunct="1">
              <a:buFont typeface="Wingdings" charset="2"/>
              <a:buChar char="ü"/>
            </a:pP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Jahr</a:t>
            </a:r>
            <a:r>
              <a:rPr lang="de-DE" altLang="de-DE" sz="40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40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1a Bauprojekt/</a:t>
            </a:r>
            <a:r>
              <a:rPr lang="de-DE" altLang="de-DE" sz="2400" dirty="0" err="1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Testbed</a:t>
            </a:r>
            <a:endParaRPr lang="de-AT" altLang="de-DE" sz="2400" dirty="0">
              <a:solidFill>
                <a:srgbClr val="808080"/>
              </a:solidFill>
              <a:latin typeface="Avenir Book"/>
              <a:ea typeface="ＭＳ Ｐゴシック" pitchFamily="34" charset="-128"/>
              <a:cs typeface="Avenir Book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557338"/>
            <a:ext cx="188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057525"/>
            <a:ext cx="18780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63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622504" cy="1143000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de-DE" altLang="de-DE" sz="40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</a:t>
            </a: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Jahr: </a:t>
            </a:r>
            <a: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1a </a:t>
            </a:r>
            <a:r>
              <a:rPr lang="de-DE" altLang="de-DE" sz="2400" dirty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Bauprojekt/</a:t>
            </a:r>
            <a:r>
              <a:rPr lang="de-DE" altLang="de-DE" sz="2400" dirty="0" err="1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Testbed</a:t>
            </a:r>
            <a:r>
              <a:rPr lang="de-DE" altLang="de-DE" sz="3200" dirty="0" smtClean="0">
                <a:latin typeface="Avenir Book"/>
                <a:ea typeface="ＭＳ Ｐゴシック" pitchFamily="34" charset="-128"/>
                <a:cs typeface="Avenir Book"/>
              </a:rPr>
              <a:t> </a:t>
            </a:r>
            <a:endParaRPr lang="de-DE" dirty="0">
              <a:latin typeface="Avenir Book"/>
              <a:cs typeface="Avenir Book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sz="18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AP 3 – Plusenergie </a:t>
            </a:r>
            <a:r>
              <a:rPr lang="de-DE" altLang="de-DE" sz="18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–Nachverdichtung</a:t>
            </a:r>
            <a:endParaRPr lang="de-DE" altLang="de-DE" dirty="0" smtClean="0">
              <a:solidFill>
                <a:srgbClr val="60C99C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Nachverdichtung</a:t>
            </a:r>
          </a:p>
          <a:p>
            <a:pPr>
              <a:buFont typeface="Wingdings" charset="2"/>
              <a:buChar char="ü"/>
            </a:pPr>
            <a:r>
              <a:rPr lang="de-DE" sz="2000" dirty="0" smtClean="0">
                <a:latin typeface="Avenir Book"/>
                <a:ea typeface="ＭＳ Ｐゴシック" pitchFamily="34" charset="-128"/>
                <a:cs typeface="Avenir Book"/>
              </a:rPr>
              <a:t>Variantenberechnung (f. Entscheidung GR)</a:t>
            </a:r>
          </a:p>
          <a:p>
            <a:pPr lvl="1">
              <a:buFont typeface="Wingdings" charset="2"/>
              <a:buChar char="ü"/>
            </a:pPr>
            <a:r>
              <a:rPr lang="de-DE" sz="1600" dirty="0" err="1" smtClean="0">
                <a:latin typeface="Avenir Book"/>
                <a:ea typeface="ＭＳ Ｐゴシック" pitchFamily="34" charset="-128"/>
                <a:cs typeface="Avenir Book"/>
              </a:rPr>
              <a:t>Wohnutzfläche</a:t>
            </a:r>
            <a:r>
              <a:rPr lang="de-DE" sz="1600" dirty="0" smtClean="0">
                <a:latin typeface="Avenir Book"/>
                <a:ea typeface="ＭＳ Ｐゴシック" pitchFamily="34" charset="-128"/>
                <a:cs typeface="Avenir Book"/>
              </a:rPr>
              <a:t> vor way2smart: 877 m</a:t>
            </a:r>
            <a:r>
              <a:rPr lang="de-DE" sz="1600" baseline="30000" dirty="0" smtClean="0">
                <a:latin typeface="Avenir Book"/>
                <a:ea typeface="ＭＳ Ｐゴシック" pitchFamily="34" charset="-128"/>
                <a:cs typeface="Avenir Book"/>
              </a:rPr>
              <a:t>2</a:t>
            </a:r>
          </a:p>
          <a:p>
            <a:pPr lvl="1">
              <a:buFont typeface="Wingdings" charset="2"/>
              <a:buChar char="ü"/>
            </a:pPr>
            <a:r>
              <a:rPr lang="de-DE" sz="1600" dirty="0" err="1">
                <a:latin typeface="Avenir Book"/>
                <a:ea typeface="ＭＳ Ｐゴシック" pitchFamily="34" charset="-128"/>
                <a:cs typeface="Avenir Book"/>
              </a:rPr>
              <a:t>Wohnutzfläche</a:t>
            </a:r>
            <a:r>
              <a:rPr lang="de-DE" sz="1600" dirty="0">
                <a:latin typeface="Avenir Book"/>
                <a:ea typeface="ＭＳ Ｐゴシック" pitchFamily="34" charset="-128"/>
                <a:cs typeface="Avenir Book"/>
              </a:rPr>
              <a:t> </a:t>
            </a:r>
            <a:r>
              <a:rPr lang="de-DE" sz="1600" dirty="0" smtClean="0">
                <a:latin typeface="Avenir Book"/>
                <a:ea typeface="ＭＳ Ｐゴシック" pitchFamily="34" charset="-128"/>
                <a:cs typeface="Avenir Book"/>
              </a:rPr>
              <a:t>way2smart 3geschossig: 2.130 </a:t>
            </a:r>
            <a:r>
              <a:rPr lang="de-DE" sz="1600" dirty="0">
                <a:latin typeface="Avenir Book"/>
                <a:ea typeface="ＭＳ Ｐゴシック" pitchFamily="34" charset="-128"/>
                <a:cs typeface="Avenir Book"/>
              </a:rPr>
              <a:t>m</a:t>
            </a:r>
            <a:r>
              <a:rPr lang="de-DE" sz="1600" baseline="30000" dirty="0">
                <a:latin typeface="Avenir Book"/>
                <a:ea typeface="ＭＳ Ｐゴシック" pitchFamily="34" charset="-128"/>
                <a:cs typeface="Avenir Book"/>
              </a:rPr>
              <a:t>2</a:t>
            </a:r>
            <a:endParaRPr lang="de-DE" sz="2000" baseline="30000" dirty="0" smtClean="0">
              <a:latin typeface="Avenir Book"/>
              <a:ea typeface="ＭＳ Ｐゴシック" pitchFamily="34" charset="-128"/>
              <a:cs typeface="Avenir Book"/>
            </a:endParaRPr>
          </a:p>
          <a:p>
            <a:pPr marL="0" indent="0">
              <a:buNone/>
            </a:pPr>
            <a:endParaRPr lang="de-DE" dirty="0">
              <a:solidFill>
                <a:srgbClr val="60C99C"/>
              </a:solidFill>
              <a:latin typeface="Avenir Book"/>
              <a:cs typeface="Avenir Book"/>
            </a:endParaRPr>
          </a:p>
        </p:txBody>
      </p:sp>
      <p:pic>
        <p:nvPicPr>
          <p:cNvPr id="4" name="Bild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221088"/>
            <a:ext cx="4968551" cy="1976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839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622504" cy="1143000"/>
          </a:xfrm>
        </p:spPr>
        <p:txBody>
          <a:bodyPr/>
          <a:lstStyle/>
          <a:p>
            <a:pPr marL="457200" indent="-457200">
              <a:buFont typeface="Wingdings" charset="2"/>
              <a:buChar char="ü"/>
            </a:pPr>
            <a:r>
              <a:rPr lang="de-DE" altLang="de-DE" sz="40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Aktivitäten im 1. </a:t>
            </a:r>
            <a:r>
              <a:rPr lang="de-DE" altLang="de-DE" sz="40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Jahr: </a:t>
            </a:r>
            <a: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  <a:t/>
            </a:r>
            <a:br>
              <a:rPr lang="de-DE" altLang="de-DE" sz="2800" dirty="0" smtClean="0">
                <a:solidFill>
                  <a:srgbClr val="FF0000"/>
                </a:solidFill>
                <a:latin typeface="Avenir Book"/>
                <a:ea typeface="ＭＳ Ｐゴシック" pitchFamily="34" charset="-128"/>
                <a:cs typeface="Avenir Book"/>
              </a:rPr>
            </a:b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1a </a:t>
            </a:r>
            <a:r>
              <a:rPr lang="de-DE" altLang="de-DE" sz="2400" dirty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Bauprojekt/</a:t>
            </a:r>
            <a:r>
              <a:rPr lang="de-DE" altLang="de-DE" sz="2400" dirty="0" err="1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Testbed</a:t>
            </a:r>
            <a:r>
              <a:rPr lang="de-DE" altLang="de-DE" sz="2400" dirty="0" smtClean="0">
                <a:solidFill>
                  <a:srgbClr val="808080"/>
                </a:solidFill>
                <a:latin typeface="Avenir Book"/>
                <a:ea typeface="ＭＳ Ｐゴシック" pitchFamily="34" charset="-128"/>
                <a:cs typeface="Avenir Book"/>
              </a:rPr>
              <a:t> </a:t>
            </a:r>
            <a:endParaRPr lang="de-DE" sz="2400" dirty="0">
              <a:solidFill>
                <a:srgbClr val="808080"/>
              </a:solidFill>
              <a:latin typeface="Avenir Book"/>
              <a:cs typeface="Avenir Book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4174232" cy="4114800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1800" dirty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AP 3 – Plusenergie </a:t>
            </a:r>
            <a:r>
              <a:rPr lang="de-DE" altLang="de-DE" sz="1800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–Nachverdichtung</a:t>
            </a:r>
            <a:endParaRPr lang="de-DE" altLang="de-DE" dirty="0" smtClean="0">
              <a:solidFill>
                <a:srgbClr val="60C99C"/>
              </a:solidFill>
              <a:latin typeface="Avenir Book"/>
              <a:ea typeface="ＭＳ Ｐゴシック" pitchFamily="34" charset="-128"/>
              <a:cs typeface="Avenir Book"/>
            </a:endParaRPr>
          </a:p>
          <a:p>
            <a:pPr marL="0" indent="0">
              <a:buNone/>
            </a:pPr>
            <a:r>
              <a:rPr lang="de-DE" altLang="de-DE" dirty="0" smtClean="0">
                <a:solidFill>
                  <a:srgbClr val="60C99C"/>
                </a:solidFill>
                <a:latin typeface="Avenir Book"/>
                <a:ea typeface="ＭＳ Ｐゴシック" pitchFamily="34" charset="-128"/>
                <a:cs typeface="Avenir Book"/>
              </a:rPr>
              <a:t>Plusenergie-Bilanz</a:t>
            </a:r>
          </a:p>
          <a:p>
            <a:pPr>
              <a:buFont typeface="Wingdings" charset="2"/>
              <a:buChar char="ü"/>
            </a:pPr>
            <a:r>
              <a:rPr lang="de-DE" sz="2000" dirty="0">
                <a:latin typeface="Avenir Book"/>
                <a:ea typeface="ＭＳ Ｐゴシック" pitchFamily="34" charset="-128"/>
                <a:cs typeface="Avenir Book"/>
              </a:rPr>
              <a:t>Variantenberechnung </a:t>
            </a:r>
          </a:p>
          <a:p>
            <a:pPr lvl="1">
              <a:buFont typeface="Wingdings" charset="2"/>
              <a:buChar char="ü"/>
            </a:pPr>
            <a:r>
              <a:rPr lang="de-DE" sz="1600" dirty="0" smtClean="0">
                <a:latin typeface="Avenir Book"/>
                <a:ea typeface="ＭＳ Ｐゴシック" pitchFamily="34" charset="-128"/>
                <a:cs typeface="Avenir Book"/>
              </a:rPr>
              <a:t>Basis/Midi/OIB – Vergleiche Bau-, Errichtungskosten, Lebenszykluskosten, Annuitäten, Mindest-Nettomieten, Betriebskosten, Bruttomieten, Energiebilanz, Energiekosten...</a:t>
            </a:r>
          </a:p>
          <a:p>
            <a:pPr lvl="1">
              <a:buFont typeface="Wingdings" charset="2"/>
              <a:buChar char="ü"/>
            </a:pPr>
            <a:r>
              <a:rPr lang="de-DE" sz="1600" dirty="0" smtClean="0">
                <a:latin typeface="Avenir Book"/>
                <a:ea typeface="ＭＳ Ｐゴシック" pitchFamily="34" charset="-128"/>
                <a:cs typeface="Avenir Book"/>
              </a:rPr>
              <a:t>GR-Entscheidung: Variante Midi – TOP GR-Sitzung 14.12.</a:t>
            </a:r>
            <a:endParaRPr lang="de-DE" sz="2000" dirty="0" smtClean="0">
              <a:latin typeface="Avenir Book"/>
              <a:ea typeface="ＭＳ Ｐゴシック" pitchFamily="34" charset="-128"/>
              <a:cs typeface="Avenir Book"/>
            </a:endParaRPr>
          </a:p>
          <a:p>
            <a:pPr marL="457200" lvl="1" indent="0">
              <a:buNone/>
            </a:pPr>
            <a:endParaRPr lang="de-DE" dirty="0">
              <a:solidFill>
                <a:srgbClr val="60C99C"/>
              </a:solidFill>
              <a:latin typeface="Avenir Book"/>
              <a:cs typeface="Avenir Book"/>
            </a:endParaRPr>
          </a:p>
        </p:txBody>
      </p:sp>
      <p:pic>
        <p:nvPicPr>
          <p:cNvPr id="4" name="Bild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25125"/>
            <a:ext cx="4319905" cy="30841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251520" y="630750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rgbClr val="FF0000"/>
                </a:solidFill>
                <a:latin typeface="Avenir Book"/>
                <a:cs typeface="Avenir Book"/>
              </a:rPr>
              <a:t>Exkurs </a:t>
            </a:r>
            <a:r>
              <a:rPr lang="de-DE" sz="2400" dirty="0" smtClean="0">
                <a:solidFill>
                  <a:srgbClr val="FF0000"/>
                </a:solidFill>
                <a:latin typeface="Avenir Book"/>
                <a:cs typeface="Avenir Book"/>
              </a:rPr>
              <a:t>Bauprojekt/</a:t>
            </a:r>
            <a:r>
              <a:rPr lang="de-DE" sz="2400" dirty="0" err="1" smtClean="0">
                <a:solidFill>
                  <a:srgbClr val="FF0000"/>
                </a:solidFill>
                <a:latin typeface="Avenir Book"/>
                <a:cs typeface="Avenir Book"/>
              </a:rPr>
              <a:t>Testbed</a:t>
            </a:r>
            <a:endParaRPr lang="de-DE" sz="24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62947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1842</Words>
  <Application>Microsoft Macintosh PowerPoint</Application>
  <PresentationFormat>Bildschirmpräsentation (4:3)</PresentationFormat>
  <Paragraphs>442</Paragraphs>
  <Slides>44</Slides>
  <Notes>24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Standarddesign</vt:lpstr>
      <vt:lpstr>Way2Smart  Start Up in eine sozial verträgliche, energieautonome Smart City Zwischenstand Sept 2016 mit Ergänzungen bis Dez 2016 </vt:lpstr>
      <vt:lpstr>Schwerpunkte Testbed Smart City Demo</vt:lpstr>
      <vt:lpstr>Inhalt Präsentation Zwischenstand Dez. 2016</vt:lpstr>
      <vt:lpstr>Stand des Forschungsprojektes: 1 a Bauprojekt/Testbed </vt:lpstr>
      <vt:lpstr>Aktuell: Grundsatzbeschluss GR 1a Bauprojekt/Testbed</vt:lpstr>
      <vt:lpstr>Auswirkungen  auf Zwischenbericht AP 3, 4 und 7 1a Bauprojekt/Testbed </vt:lpstr>
      <vt:lpstr>Aktivitäten im 1. Jahr 1a Bauprojekt/Testbed</vt:lpstr>
      <vt:lpstr>Aktivitäten im 1. Jahr:  1a Bauprojekt/Testbed </vt:lpstr>
      <vt:lpstr>Aktivitäten im 1. Jahr:  1a Bauprojekt/Testbed </vt:lpstr>
      <vt:lpstr>Aktivitäten im 1. Jahr:  1a Bauprojekt/Testbed </vt:lpstr>
      <vt:lpstr>Aktivitäten im 1. Jahr:  1a Bauprojekt/Testbed </vt:lpstr>
      <vt:lpstr>Aktivitäten im 1. Jahr:  1a Bauprojekt/Testbed </vt:lpstr>
      <vt:lpstr>Aktivitäten im 1. Jahr:  1a Bauprojekt/Testbed </vt:lpstr>
      <vt:lpstr>Aktivitäten im 1. Jahr:  1a Bauprojekt/Testbed </vt:lpstr>
      <vt:lpstr>Nächste Schritte/Zeitplan 1a Bauprojekt/Testbed</vt:lpstr>
      <vt:lpstr>´Stand des Forschungsprojektes: 1 b „Soziales Miteinander“ </vt:lpstr>
      <vt:lpstr>Aktuell: Projektanpassung an den Grundsatzbeschluss GR 1b Soziales Miteinander</vt:lpstr>
      <vt:lpstr>Aktuell: Projektanpassung an den Grundsatzbeschluss GR 1b Soziales Miteinander</vt:lpstr>
      <vt:lpstr>Auswirkungen  auf Zwischenbericht AP 5 und 6 1b Soziales Miteinander </vt:lpstr>
      <vt:lpstr>Aktivitäten im 1. Jahr 1b Soziales Miteinander</vt:lpstr>
      <vt:lpstr>Aktivitäten im 1. Jahr:  1b Soziales Miteinander </vt:lpstr>
      <vt:lpstr>Aktivitäten im 1. Jahr:  1b Soziales Miteinander </vt:lpstr>
      <vt:lpstr>Aktivitäten im 1. Jahr:  1b Soziales Miteinander </vt:lpstr>
      <vt:lpstr>Aktivitäten im 1. Jahr:  1b Soziales Miteinander </vt:lpstr>
      <vt:lpstr>Aktivitäten im 1. Jahr:  1b Soziales Miteinander </vt:lpstr>
      <vt:lpstr>Nächste Schritte/Zeitplan 1b Soziales Miteinander</vt:lpstr>
      <vt:lpstr>1 c Stand des Forschungsprojektes: Mobilität </vt:lpstr>
      <vt:lpstr>Aktuell: Detail Mobilitätsknoten 1c Mobilität</vt:lpstr>
      <vt:lpstr>Auswirkungen  auf Zwischenbericht AP 9 und tw 7 1c Mobilität </vt:lpstr>
      <vt:lpstr>Aktivitäten im 1. Jahr 1c Mobilität</vt:lpstr>
      <vt:lpstr>Aktivitäten im 1. Jahr:  1c Mobilität </vt:lpstr>
      <vt:lpstr>Aktivitäten im 1. Jahr:  1c Mobilität </vt:lpstr>
      <vt:lpstr>Nächste Schritte/Zeitplan 1c Mobilität</vt:lpstr>
      <vt:lpstr>1 d  Stand des Forschungsprojektes: Energieautonomie-Plattform </vt:lpstr>
      <vt:lpstr>Aktuell: Monitoring Einbau 1d Energieautonomie-Plattform</vt:lpstr>
      <vt:lpstr>Auswirkungen Grundsatzbeschluss  auf Zwischenbericht AP 2 und 10 1d Energieautonomie-Plattform </vt:lpstr>
      <vt:lpstr>Aktivitäten im 1. Jahr 1d Energieautonomie-Plattform</vt:lpstr>
      <vt:lpstr>Nächste Schritte/Zeitplan 1d Energieautonomie-Plattform</vt:lpstr>
      <vt:lpstr>1 e  Stand des Forschungsprojektes: Projektmanagement und Evaluierung </vt:lpstr>
      <vt:lpstr>Aktuell: Anpassung an Bauzeitplan 1e Projektmanagement und Evaluierung</vt:lpstr>
      <vt:lpstr>Aktivitäten im 1. Jahr 1e Projektmanagement und Evaluierung</vt:lpstr>
      <vt:lpstr>2 Transformationsanalyse konkret:  Korneuburg energieautonom  (Exkurs Transformationsanalyse)</vt:lpstr>
      <vt:lpstr>3 Zusammenfassung Ausblick, Zeitplan </vt:lpstr>
      <vt:lpstr>Terminplan:  folgende Meilensteine sind in einer 3jährigen Projektlaufzeit nicht umsetzbar (aufgrund Verzögerungen im Bauprojekt) </vt:lpstr>
    </vt:vector>
  </TitlesOfParts>
  <Company>IBO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IBO GmbH Consulting</dc:creator>
  <cp:lastModifiedBy>Elisabeth Kerschbaum</cp:lastModifiedBy>
  <cp:revision>454</cp:revision>
  <cp:lastPrinted>2015-07-22T08:12:01Z</cp:lastPrinted>
  <dcterms:created xsi:type="dcterms:W3CDTF">2000-10-11T10:13:06Z</dcterms:created>
  <dcterms:modified xsi:type="dcterms:W3CDTF">2016-12-18T09:47:00Z</dcterms:modified>
</cp:coreProperties>
</file>